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1"/>
  </p:notesMasterIdLst>
  <p:sldIdLst>
    <p:sldId id="321" r:id="rId2"/>
    <p:sldId id="288" r:id="rId3"/>
    <p:sldId id="360" r:id="rId4"/>
    <p:sldId id="366" r:id="rId5"/>
    <p:sldId id="282" r:id="rId6"/>
    <p:sldId id="347" r:id="rId7"/>
    <p:sldId id="273" r:id="rId8"/>
    <p:sldId id="332" r:id="rId9"/>
    <p:sldId id="373" r:id="rId10"/>
    <p:sldId id="361" r:id="rId11"/>
    <p:sldId id="359" r:id="rId12"/>
    <p:sldId id="367" r:id="rId13"/>
    <p:sldId id="368" r:id="rId14"/>
    <p:sldId id="369" r:id="rId15"/>
    <p:sldId id="349" r:id="rId16"/>
    <p:sldId id="316" r:id="rId17"/>
    <p:sldId id="339" r:id="rId18"/>
    <p:sldId id="363" r:id="rId19"/>
    <p:sldId id="362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00FF00"/>
    <a:srgbClr val="FF3300"/>
    <a:srgbClr val="FE7F72"/>
    <a:srgbClr val="0000FF"/>
    <a:srgbClr val="CCFFCC"/>
    <a:srgbClr val="99FFCC"/>
    <a:srgbClr val="3399FF"/>
    <a:srgbClr val="33CCCC"/>
    <a:srgbClr val="FF8E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7856" autoAdjust="0"/>
  </p:normalViewPr>
  <p:slideViewPr>
    <p:cSldViewPr>
      <p:cViewPr>
        <p:scale>
          <a:sx n="100" d="100"/>
          <a:sy n="100" d="100"/>
        </p:scale>
        <p:origin x="-28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pPr>
              <a:defRPr/>
            </a:pPr>
            <a:fld id="{5E5224F1-9B69-48C9-B152-77A3DB528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D4F541-D090-48DE-B847-96926FBA060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57104-7975-4A2C-8B6B-2C0B0165966B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97692-B450-4ABC-AA80-A2B645D96D95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2E969-CC11-4B9F-BDAF-7A573EEC85DF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549D5-F639-4DD7-AAF5-199BEF9C562C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B398D-8D4E-4A3F-9AD1-2C17EF7ED8EE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30ADC-FC8E-4E12-BA55-22C64FD04D5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0343F-97F0-4174-B188-1591DC752D36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02C6D-678A-4610-9E70-44CBB3750985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FE5CDC-77D5-4A1C-A3A6-FDB4B2063817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16D42-E1CA-47F0-A6BC-FC65BFFAD7E4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CE5F8-71E6-4307-B8F1-736AEDC3ABF0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84AD2-781C-41FB-953B-5B29E3759143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86282-F039-4B53-9037-14A1F5E856D5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обргунтування теми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7545A-9AFA-41DA-958B-3FCFA9D3F634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86A63-0675-4386-9B04-FCFCB4F29C19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76"/>
              <a:ext cx="4299" cy="3370"/>
              <a:chOff x="0" y="5"/>
              <a:chExt cx="5533" cy="4335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5"/>
                <a:ext cx="5470" cy="4335"/>
                <a:chOff x="0" y="5"/>
                <a:chExt cx="5470" cy="4335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9"/>
                  <a:ext cx="2919" cy="2149"/>
                  <a:chOff x="1265" y="817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7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4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5"/>
                  <a:ext cx="5470" cy="4335"/>
                  <a:chOff x="0" y="5"/>
                  <a:chExt cx="5470" cy="4335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4"/>
                    <a:chOff x="3470" y="1532"/>
                    <a:chExt cx="1259" cy="2324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29"/>
                    <a:chOff x="2864" y="2018"/>
                    <a:chExt cx="2462" cy="1329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3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2"/>
                    <a:ext cx="2478" cy="1064"/>
                    <a:chOff x="2896" y="1830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0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8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9"/>
                    <a:ext cx="2472" cy="926"/>
                    <a:chOff x="2924" y="1637"/>
                    <a:chExt cx="2472" cy="926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7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8"/>
                      <a:ext cx="901" cy="52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6"/>
                    <a:chOff x="2958" y="1414"/>
                    <a:chExt cx="2341" cy="656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1"/>
                    <a:chOff x="2983" y="1269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5"/>
                    <a:chOff x="2938" y="918"/>
                    <a:chExt cx="1879" cy="425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0" y="1628"/>
                    <a:ext cx="1256" cy="2321"/>
                    <a:chOff x="636" y="1656"/>
                    <a:chExt cx="1256" cy="2321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60"/>
                      <a:ext cx="1722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4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5"/>
                    <a:chOff x="-5" y="2196"/>
                    <a:chExt cx="2461" cy="1335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5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2"/>
                    <a:chOff x="-52" y="2007"/>
                    <a:chExt cx="2477" cy="1062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3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4"/>
                    <a:ext cx="2472" cy="927"/>
                    <a:chOff x="-74" y="1812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2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7"/>
                    <a:chOff x="23" y="1590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6"/>
                    <a:chOff x="505" y="1094"/>
                    <a:chExt cx="1879" cy="426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5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4"/>
                    <a:chOff x="616" y="900"/>
                    <a:chExt cx="1849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4"/>
                    <a:ext cx="1693" cy="889"/>
                    <a:chOff x="1120" y="304"/>
                    <a:chExt cx="1693" cy="889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8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4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11" y="70"/>
                    <a:ext cx="775" cy="1521"/>
                    <a:chOff x="1637" y="98"/>
                    <a:chExt cx="775" cy="1521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61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10" y="225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5"/>
                    <a:ext cx="634" cy="1534"/>
                    <a:chOff x="1935" y="33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9"/>
                      <a:ext cx="106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9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8"/>
                    <a:chOff x="2822" y="671"/>
                    <a:chExt cx="1846" cy="568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4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5"/>
                    <a:ext cx="1783" cy="719"/>
                    <a:chOff x="2683" y="443"/>
                    <a:chExt cx="1783" cy="719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3"/>
                      <a:ext cx="663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8"/>
                    <a:ext cx="1027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5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7" y="16"/>
                    <a:ext cx="635" cy="1511"/>
                    <a:chOff x="2803" y="44"/>
                    <a:chExt cx="635" cy="1511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5" y="934"/>
                      <a:ext cx="1059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5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1"/>
                    <a:ext cx="1014" cy="1463"/>
                    <a:chOff x="2937" y="159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09"/>
                      <a:ext cx="1157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59"/>
                      <a:ext cx="621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7"/>
                    <a:ext cx="241" cy="1445"/>
                    <a:chOff x="2731" y="35"/>
                    <a:chExt cx="241" cy="1445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1"/>
                      <a:ext cx="953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3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7" y="2476"/>
                      <a:ext cx="1727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2"/>
                    <a:ext cx="765" cy="2379"/>
                    <a:chOff x="1455" y="1930"/>
                    <a:chExt cx="765" cy="2379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3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53" y="1949"/>
                    <a:ext cx="458" cy="2337"/>
                    <a:chOff x="1942" y="1977"/>
                    <a:chExt cx="491" cy="2613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24" y="2684"/>
                      <a:ext cx="1716" cy="3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0" y="3894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9" y="1688"/>
                    <a:ext cx="1124" cy="2426"/>
                    <a:chOff x="3335" y="1716"/>
                    <a:chExt cx="1124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8"/>
                    <a:ext cx="883" cy="2425"/>
                    <a:chOff x="3180" y="1866"/>
                    <a:chExt cx="883" cy="2425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1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6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6"/>
                    <a:chOff x="3006" y="1982"/>
                    <a:chExt cx="622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4" y="2072"/>
                    <a:ext cx="403" cy="2222"/>
                    <a:chOff x="2820" y="2100"/>
                    <a:chExt cx="403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8" y="2712"/>
                      <a:ext cx="146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5" y="2105"/>
                    <a:ext cx="425" cy="2185"/>
                    <a:chOff x="2290" y="2133"/>
                    <a:chExt cx="425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8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2" y="3785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sz="2000" i="0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2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0"/>
                    <a:ext cx="763" cy="2303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3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8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2000" i="0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73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</p:grpSp>
      </p:grpSp>
      <p:sp>
        <p:nvSpPr>
          <p:cNvPr id="19264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264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696F-E921-4097-8890-4B9B53578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3C1B2-7C06-4D57-9959-87869F32A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7C93D-E694-404E-8EEF-D7A2E74A3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B1883-C372-41A2-83DB-6F9C97851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A089C-EA76-415A-AFBD-A47B6C768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EB19A-5A4C-4F77-A2AB-C148344CA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2F06B-4CF4-4B8B-B1EE-CB52E4627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1E8EB-9252-4962-B71F-11A78D12E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C0140-4E09-4F43-87A0-7E9CEDA45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2B459-9ED7-4922-AB91-6B365F42D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81082-22BB-445F-BE34-8BA3ECE05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EB3E-D36F-41E4-BE1C-2770BFB7A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A704-280B-4859-B521-7E01AE30B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A0F2-8322-4C0E-A06F-1A9760391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F5A77-4CB6-4EE4-97D8-62D02B86E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E7525-ECCA-4B4E-B1C6-E4307A46C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1C974-753E-4F0C-A62D-3AB6F6723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811D2E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149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49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1495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49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149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49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150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2000" i="0"/>
                </a:p>
              </p:txBody>
            </p:sp>
            <p:sp>
              <p:nvSpPr>
                <p:cNvPr id="19150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2000" i="0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150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0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36" y="3132"/>
                    <a:ext cx="891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150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1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151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1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151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1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151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1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5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152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2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152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02" y="1128"/>
                    <a:ext cx="1252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2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152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6" y="2351"/>
                    <a:ext cx="1726" cy="29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2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153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3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153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3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15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153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4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154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4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154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4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154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4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155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5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155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5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155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5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156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6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156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6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156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6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sp>
              <p:nvSpPr>
                <p:cNvPr id="19156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2000" i="0"/>
                </a:p>
              </p:txBody>
            </p:sp>
            <p:sp>
              <p:nvSpPr>
                <p:cNvPr id="19156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2000" i="0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157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7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157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7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157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7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158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8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1" y="3481"/>
                    <a:ext cx="913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158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8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83" y="3610"/>
                    <a:ext cx="83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158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397" y="2659"/>
                    <a:ext cx="1719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8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86" y="3867"/>
                    <a:ext cx="923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158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9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159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508"/>
                    <a:ext cx="1643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9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79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159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9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12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159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8" y="2686"/>
                    <a:ext cx="1451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59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696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160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  <p:sp>
                <p:nvSpPr>
                  <p:cNvPr id="19160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53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2000" i="0"/>
                  </a:p>
                </p:txBody>
              </p:sp>
            </p:grpSp>
          </p:grpSp>
          <p:sp>
            <p:nvSpPr>
              <p:cNvPr id="19160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0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0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0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0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0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0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1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1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1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1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1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1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1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1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1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1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2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2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2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2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  <p:sp>
            <p:nvSpPr>
              <p:cNvPr id="19162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000" i="0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162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62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62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latin typeface="+mn-lt"/>
              </a:defRPr>
            </a:lvl1pPr>
          </a:lstStyle>
          <a:p>
            <a:pPr>
              <a:defRPr/>
            </a:pPr>
            <a:fld id="{A13F22B8-E3B9-4930-ACEA-0F936B7F0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10" r:id="rId15"/>
    <p:sldLayoutId id="2147483911" r:id="rId16"/>
    <p:sldLayoutId id="2147483926" r:id="rId1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Microsoft_Office_Word_97_-_20031.doc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642938"/>
            <a:ext cx="7772400" cy="1785937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00B0F0"/>
                </a:solidFill>
              </a:rPr>
              <a:t>        </a:t>
            </a:r>
            <a:br>
              <a:rPr lang="uk-UA" dirty="0" smtClean="0">
                <a:solidFill>
                  <a:srgbClr val="00B0F0"/>
                </a:solidFill>
              </a:rPr>
            </a:br>
            <a:r>
              <a:rPr lang="uk-UA" dirty="0" smtClean="0">
                <a:solidFill>
                  <a:srgbClr val="00B0F0"/>
                </a:solidFill>
              </a:rPr>
              <a:t>         Творчій звіт </a:t>
            </a:r>
            <a:br>
              <a:rPr lang="uk-UA" dirty="0" smtClean="0">
                <a:solidFill>
                  <a:srgbClr val="00B0F0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800" b="1" dirty="0" smtClean="0"/>
              <a:t>        </a:t>
            </a:r>
            <a:r>
              <a:rPr lang="uk-U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вчителя захисту Вітчизни</a:t>
            </a:r>
            <a:br>
              <a:rPr lang="uk-U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uk-UA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000241"/>
            <a:ext cx="8501122" cy="523220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000" b="1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  <a:p>
            <a:pPr>
              <a:defRPr/>
            </a:pPr>
            <a:r>
              <a:rPr lang="uk-UA" sz="4000" b="1" spc="50" dirty="0" err="1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Сичової</a:t>
            </a:r>
            <a:r>
              <a:rPr lang="uk-UA" sz="4000" b="1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4000" b="1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4000" b="1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</a:t>
            </a:r>
            <a:r>
              <a:rPr lang="uk-UA" sz="40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Ірини</a:t>
            </a:r>
            <a:endParaRPr lang="uk-UA" sz="4000" b="1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uk-UA" sz="4000" b="1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</a:t>
            </a:r>
            <a:r>
              <a:rPr lang="en-US" sz="40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uk-UA" sz="40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Олексіївни</a:t>
            </a:r>
            <a:endParaRPr lang="uk-UA" sz="4000" b="1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uk-UA" sz="4000" b="1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uk-UA" sz="4000" b="1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uk-UA" sz="2000" b="1" spc="50" dirty="0" smtClean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</a:t>
            </a:r>
            <a:r>
              <a:rPr lang="uk-UA" sz="2000" b="1" spc="50" dirty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uk-UA" sz="2000" b="1" spc="50" dirty="0" smtClean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uk-UA" sz="2000" b="1" spc="50" dirty="0">
                <a:ln w="1143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uk-UA" sz="4000" b="1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4000" b="1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4000" b="1" i="0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4000" b="1" i="0" spc="50" dirty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5400" b="1" i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Admin\Мои документы\Лена док\МО\выступления на МО\Сычева И.А\Сичова фото\IMG_1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94807"/>
            <a:ext cx="2428892" cy="2556466"/>
          </a:xfrm>
          <a:prstGeom prst="rect">
            <a:avLst/>
          </a:prstGeom>
          <a:noFill/>
        </p:spPr>
      </p:pic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323850" y="214313"/>
            <a:ext cx="8496300" cy="6310312"/>
          </a:xfrm>
        </p:spPr>
        <p:txBody>
          <a:bodyPr/>
          <a:lstStyle/>
          <a:p>
            <a:pPr>
              <a:buFontTx/>
              <a:buNone/>
            </a:pPr>
            <a:r>
              <a:rPr lang="uk-UA" sz="2800" b="1" dirty="0" smtClean="0">
                <a:latin typeface="Times New Roman" pitchFamily="18" charset="0"/>
              </a:rPr>
              <a:t> </a:t>
            </a:r>
            <a:r>
              <a:rPr lang="uk-UA" sz="4000" b="1" i="1" dirty="0" smtClean="0">
                <a:solidFill>
                  <a:srgbClr val="FF3300"/>
                </a:solidFill>
                <a:latin typeface="Berlin Sans FB" pitchFamily="34" charset="0"/>
              </a:rPr>
              <a:t>Технологія  </a:t>
            </a:r>
            <a:r>
              <a:rPr lang="uk-UA" sz="4000" b="1" i="1" dirty="0" smtClean="0">
                <a:solidFill>
                  <a:srgbClr val="FF3300"/>
                </a:solidFill>
                <a:latin typeface="Berlin Sans FB" pitchFamily="34" charset="0"/>
              </a:rPr>
              <a:t>досвіду</a:t>
            </a:r>
            <a:endParaRPr lang="uk-UA" sz="2800" b="1" dirty="0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uk-UA" sz="2800" b="1" dirty="0" smtClean="0">
                <a:latin typeface="Times New Roman" pitchFamily="18" charset="0"/>
              </a:rPr>
              <a:t>   Формування компетенції саморозвитку </a:t>
            </a:r>
          </a:p>
          <a:p>
            <a:pPr>
              <a:buFontTx/>
              <a:buNone/>
            </a:pPr>
            <a:r>
              <a:rPr lang="uk-UA" sz="2800" b="1" dirty="0" smtClean="0">
                <a:latin typeface="Times New Roman" pitchFamily="18" charset="0"/>
              </a:rPr>
              <a:t>    та самоосвіти </a:t>
            </a:r>
            <a:r>
              <a:rPr lang="ru-RU" sz="2800" b="1" dirty="0" smtClean="0">
                <a:latin typeface="Times New Roman" pitchFamily="18" charset="0"/>
              </a:rPr>
              <a:t>у </a:t>
            </a:r>
            <a:r>
              <a:rPr lang="ru-RU" sz="2800" b="1" dirty="0" err="1" smtClean="0">
                <a:latin typeface="Times New Roman" pitchFamily="18" charset="0"/>
              </a:rPr>
              <a:t>учнів</a:t>
            </a:r>
            <a:r>
              <a:rPr lang="ru-RU" sz="2800" b="1" dirty="0" smtClean="0">
                <a:latin typeface="Times New Roman" pitchFamily="18" charset="0"/>
              </a:rPr>
              <a:t> в </a:t>
            </a:r>
            <a:r>
              <a:rPr lang="ru-RU" sz="2800" b="1" dirty="0" err="1" smtClean="0">
                <a:latin typeface="Times New Roman" pitchFamily="18" charset="0"/>
              </a:rPr>
              <a:t>освітнім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процессі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відбувається</a:t>
            </a:r>
            <a:r>
              <a:rPr lang="ru-RU" sz="2800" b="1" dirty="0" smtClean="0">
                <a:latin typeface="Times New Roman" pitchFamily="18" charset="0"/>
              </a:rPr>
              <a:t> через: 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- захист учнями творчих </a:t>
            </a: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робіт</a:t>
            </a:r>
            <a:endParaRPr lang="uk-UA" sz="2400" b="1" dirty="0" smtClean="0">
              <a:solidFill>
                <a:srgbClr val="00FF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    про провідні  оздоровчі системи;</a:t>
            </a:r>
            <a:endParaRPr lang="ru-RU" sz="2400" b="1" dirty="0" smtClean="0">
              <a:solidFill>
                <a:srgbClr val="00FF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  - вікторини</a:t>
            </a: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, </a:t>
            </a: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конкурси та свята;</a:t>
            </a:r>
          </a:p>
          <a:p>
            <a:pPr>
              <a:buFontTx/>
              <a:buNone/>
            </a:pP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  - застосування дидактичних матеріалів,</a:t>
            </a:r>
          </a:p>
          <a:p>
            <a:pPr>
              <a:buFontTx/>
              <a:buNone/>
            </a:pP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    блок-схем, ситуативних задач, </a:t>
            </a:r>
            <a:endParaRPr lang="uk-UA" sz="2400" b="1" dirty="0" smtClean="0">
              <a:solidFill>
                <a:srgbClr val="00FF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   </a:t>
            </a: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рольових ігор, крос-тестів</a:t>
            </a: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, схем і </a:t>
            </a:r>
            <a:endParaRPr lang="uk-UA" sz="2400" b="1" dirty="0" smtClean="0">
              <a:solidFill>
                <a:srgbClr val="00FF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   </a:t>
            </a: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таблиць</a:t>
            </a: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;</a:t>
            </a:r>
          </a:p>
          <a:p>
            <a:pPr>
              <a:buFontTx/>
              <a:buNone/>
            </a:pP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- </a:t>
            </a: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  через </a:t>
            </a: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мотивацію здорового способу </a:t>
            </a:r>
            <a:r>
              <a:rPr lang="uk-UA" sz="2400" b="1" dirty="0" smtClean="0">
                <a:solidFill>
                  <a:srgbClr val="00FF00"/>
                </a:solidFill>
                <a:latin typeface="Times New Roman" pitchFamily="18" charset="0"/>
              </a:rPr>
              <a:t>життя.</a:t>
            </a:r>
            <a:endParaRPr lang="uk-UA" sz="2400" b="1" dirty="0" smtClean="0">
              <a:solidFill>
                <a:srgbClr val="00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7777163" cy="3816350"/>
          </a:xfrm>
        </p:spPr>
        <p:txBody>
          <a:bodyPr/>
          <a:lstStyle/>
          <a:p>
            <a:r>
              <a:rPr lang="uk-UA" sz="3200" b="1" smtClean="0"/>
              <a:t/>
            </a:r>
            <a:br>
              <a:rPr lang="uk-UA" sz="3200" b="1" smtClean="0"/>
            </a:br>
            <a:r>
              <a:rPr lang="uk-UA" sz="3200" b="1" smtClean="0">
                <a:latin typeface="Arial" charset="0"/>
              </a:rPr>
              <a:t> </a:t>
            </a:r>
            <a:r>
              <a:rPr lang="uk-UA" sz="3200" b="1" smtClean="0">
                <a:solidFill>
                  <a:srgbClr val="3399FF"/>
                </a:solidFill>
                <a:latin typeface="Arial" charset="0"/>
              </a:rPr>
              <a:t>Мотивація здорового способу життя </a:t>
            </a:r>
            <a:br>
              <a:rPr lang="uk-UA" sz="3200" b="1" smtClean="0">
                <a:solidFill>
                  <a:srgbClr val="3399FF"/>
                </a:solidFill>
                <a:latin typeface="Arial" charset="0"/>
              </a:rPr>
            </a:br>
            <a:r>
              <a:rPr lang="uk-UA" sz="3200" b="1" smtClean="0">
                <a:solidFill>
                  <a:srgbClr val="3399FF"/>
                </a:solidFill>
                <a:latin typeface="Arial" charset="0"/>
              </a:rPr>
              <a:t> спрямована на </a:t>
            </a:r>
            <a:r>
              <a:rPr lang="uk-UA" sz="3200" b="1" smtClean="0">
                <a:solidFill>
                  <a:srgbClr val="3399FF"/>
                </a:solidFill>
                <a:latin typeface="Arial" charset="0"/>
                <a:cs typeface="Times New Roman" pitchFamily="18" charset="0"/>
              </a:rPr>
              <a:t>корекцію</a:t>
            </a:r>
            <a:r>
              <a:rPr lang="uk-UA" sz="3200" b="1" smtClean="0">
                <a:solidFill>
                  <a:srgbClr val="3399FF"/>
                </a:solidFill>
                <a:latin typeface="Arial" charset="0"/>
              </a:rPr>
              <a:t> :</a:t>
            </a:r>
            <a:br>
              <a:rPr lang="uk-UA" sz="3200" b="1" smtClean="0">
                <a:solidFill>
                  <a:srgbClr val="3399FF"/>
                </a:solidFill>
                <a:latin typeface="Arial" charset="0"/>
              </a:rPr>
            </a:br>
            <a:r>
              <a:rPr lang="uk-UA" sz="3200" b="1" smtClean="0">
                <a:latin typeface="Arial" charset="0"/>
              </a:rPr>
              <a:t>    </a:t>
            </a:r>
            <a:r>
              <a:rPr lang="uk-UA" sz="2800" i="1" smtClean="0"/>
              <a:t>- </a:t>
            </a:r>
            <a:r>
              <a:rPr lang="uk-UA" sz="2800" b="1" i="1" smtClean="0">
                <a:cs typeface="Times New Roman" pitchFamily="18" charset="0"/>
              </a:rPr>
              <a:t>духовно-морального стану учнів</a:t>
            </a:r>
            <a:r>
              <a:rPr lang="uk-UA" sz="2800" i="1" smtClean="0"/>
              <a:t>  </a:t>
            </a:r>
            <a:br>
              <a:rPr lang="uk-UA" sz="2800" i="1" smtClean="0"/>
            </a:br>
            <a:r>
              <a:rPr lang="uk-UA" sz="2800" i="1" smtClean="0"/>
              <a:t>    </a:t>
            </a:r>
            <a:r>
              <a:rPr lang="uk-UA" sz="2800" i="1" smtClean="0">
                <a:cs typeface="Times New Roman" pitchFamily="18" charset="0"/>
              </a:rPr>
              <a:t>-  </a:t>
            </a:r>
            <a:r>
              <a:rPr lang="uk-UA" sz="2800" b="1" i="1" smtClean="0">
                <a:cs typeface="Times New Roman" pitchFamily="18" charset="0"/>
              </a:rPr>
              <a:t>психофізіологічного</a:t>
            </a:r>
            <a:r>
              <a:rPr lang="uk-UA" sz="2800" i="1" smtClean="0"/>
              <a:t> </a:t>
            </a:r>
            <a:br>
              <a:rPr lang="uk-UA" sz="2800" i="1" smtClean="0"/>
            </a:br>
            <a:r>
              <a:rPr lang="uk-UA" sz="2800" i="1" smtClean="0"/>
              <a:t>    </a:t>
            </a:r>
            <a:r>
              <a:rPr lang="uk-UA" sz="2800" i="1" smtClean="0">
                <a:cs typeface="Times New Roman" pitchFamily="18" charset="0"/>
              </a:rPr>
              <a:t>-</a:t>
            </a:r>
            <a:r>
              <a:rPr lang="uk-UA" sz="2800" i="1" smtClean="0"/>
              <a:t> </a:t>
            </a:r>
            <a:r>
              <a:rPr lang="uk-UA" sz="2800" b="1" i="1" smtClean="0">
                <a:cs typeface="Times New Roman" pitchFamily="18" charset="0"/>
              </a:rPr>
              <a:t>функціонального </a:t>
            </a:r>
            <a:br>
              <a:rPr lang="uk-UA" sz="2800" b="1" i="1" smtClean="0">
                <a:cs typeface="Times New Roman" pitchFamily="18" charset="0"/>
              </a:rPr>
            </a:br>
            <a:r>
              <a:rPr lang="uk-UA" sz="2800" i="1" smtClean="0">
                <a:cs typeface="Times New Roman" pitchFamily="18" charset="0"/>
              </a:rPr>
              <a:t>    </a:t>
            </a:r>
            <a:r>
              <a:rPr lang="uk-UA" sz="2800" b="1" i="1" smtClean="0">
                <a:cs typeface="Times New Roman" pitchFamily="18" charset="0"/>
              </a:rPr>
              <a:t/>
            </a:r>
            <a:br>
              <a:rPr lang="uk-UA" sz="2800" b="1" i="1" smtClean="0">
                <a:cs typeface="Times New Roman" pitchFamily="18" charset="0"/>
              </a:rPr>
            </a:br>
            <a:r>
              <a:rPr lang="uk-UA" sz="2800" i="1" smtClean="0">
                <a:cs typeface="Times New Roman" pitchFamily="18" charset="0"/>
              </a:rPr>
              <a:t>    </a:t>
            </a:r>
            <a:br>
              <a:rPr lang="uk-UA" sz="2800" i="1" smtClean="0">
                <a:cs typeface="Times New Roman" pitchFamily="18" charset="0"/>
              </a:rPr>
            </a:br>
            <a:r>
              <a:rPr lang="uk-UA" sz="2400" b="1" smtClean="0"/>
              <a:t>   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uk-UA" sz="2400" b="1" smtClean="0"/>
              <a:t>   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8194" name="Рисунок 10" descr="C:\Documents and Settings\Admin\Рабочий стол\дни творчества 2015\Сичова 21.01.15  Здоровим бути здорово!\IMG_1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928934"/>
            <a:ext cx="2171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IMG_15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929066"/>
            <a:ext cx="2190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IMG_15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357562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smtClean="0"/>
              <a:t>Запорукою впровадження компетенції саморозвитку та самоосвіти  є</a:t>
            </a:r>
            <a:endParaRPr lang="ru-RU" sz="2800" smtClean="0"/>
          </a:p>
        </p:txBody>
      </p:sp>
      <p:sp>
        <p:nvSpPr>
          <p:cNvPr id="2867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859338" y="1981200"/>
            <a:ext cx="4284662" cy="4616450"/>
          </a:xfrm>
          <a:noFill/>
        </p:spPr>
        <p:txBody>
          <a:bodyPr/>
          <a:lstStyle/>
          <a:p>
            <a:pPr indent="107950">
              <a:lnSpc>
                <a:spcPct val="90000"/>
              </a:lnSpc>
            </a:pPr>
            <a:r>
              <a:rPr lang="uk-UA" dirty="0" smtClean="0">
                <a:latin typeface="Arial" charset="0"/>
              </a:rPr>
              <a:t> знання вчителем фізіології та психології дітей певного віку та стану здоров`я, що дає можливість забезпечити необхідний рівень їх працездатності.  </a:t>
            </a:r>
          </a:p>
          <a:p>
            <a:pPr indent="107950" algn="just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uk-UA" sz="2800" dirty="0" smtClean="0">
              <a:latin typeface="Arial" charset="0"/>
            </a:endParaRPr>
          </a:p>
        </p:txBody>
      </p:sp>
      <p:pic>
        <p:nvPicPr>
          <p:cNvPr id="9219" name="Picture 3" descr="C:\Documents and Settings\Admin\Мои документы\Лена док\МО\выступления на МО\Сычева И.А\Сичова фото\IMG_0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643182"/>
            <a:ext cx="4249663" cy="318692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Admin\Мои документы\Лена док\МО\выступления на МО\Сычева И.А\Сичова фото\Сичова І.О.2014 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714620"/>
            <a:ext cx="4559296" cy="3419124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dirty="0" smtClean="0"/>
              <a:t>Вагомим фактором  формування  компетенції саморозвитку та самоосвіти у учнів є потреба у практичних вправах.</a:t>
            </a:r>
            <a:endParaRPr lang="ru-RU" sz="2400" b="1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820150" cy="4114800"/>
          </a:xfrm>
        </p:spPr>
        <p:txBody>
          <a:bodyPr/>
          <a:lstStyle/>
          <a:p>
            <a:pPr>
              <a:buFontTx/>
              <a:buNone/>
            </a:pPr>
            <a:r>
              <a:rPr lang="uk-UA" sz="2400" i="1" dirty="0" smtClean="0">
                <a:solidFill>
                  <a:srgbClr val="3399FF"/>
                </a:solidFill>
              </a:rPr>
              <a:t>Потреба у саморозвитку і самовдосконаленні</a:t>
            </a:r>
            <a:r>
              <a:rPr lang="uk-UA" sz="2400" dirty="0" smtClean="0">
                <a:solidFill>
                  <a:srgbClr val="3399FF"/>
                </a:solidFill>
              </a:rPr>
              <a:t> </a:t>
            </a:r>
            <a:r>
              <a:rPr lang="uk-UA" sz="2400" i="1" dirty="0" smtClean="0">
                <a:solidFill>
                  <a:srgbClr val="3399FF"/>
                </a:solidFill>
              </a:rPr>
              <a:t>реалізується через:</a:t>
            </a:r>
            <a:r>
              <a:rPr lang="uk-UA" dirty="0" smtClean="0">
                <a:solidFill>
                  <a:srgbClr val="3399FF"/>
                </a:solidFill>
              </a:rPr>
              <a:t> </a:t>
            </a:r>
            <a:endParaRPr lang="uk-UA" sz="2400" dirty="0" smtClean="0">
              <a:solidFill>
                <a:srgbClr val="3399FF"/>
              </a:solidFill>
            </a:endParaRPr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3779838" y="5305425"/>
            <a:ext cx="53641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0" dirty="0"/>
              <a:t>        </a:t>
            </a:r>
          </a:p>
          <a:p>
            <a:r>
              <a:rPr lang="uk-UA" b="1" i="0" dirty="0"/>
              <a:t>                     </a:t>
            </a:r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428596" y="3286125"/>
            <a:ext cx="3856067" cy="21605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uk-UA" b="1" i="0" dirty="0" smtClean="0"/>
              <a:t>Застосування і повторення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uk-UA" b="1" i="0" dirty="0" smtClean="0"/>
              <a:t>практичних</a:t>
            </a:r>
            <a:endParaRPr lang="uk-UA" b="1" i="0" dirty="0"/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uk-UA" b="1" i="0" dirty="0"/>
              <a:t>   </a:t>
            </a:r>
            <a:r>
              <a:rPr lang="uk-UA" b="1" i="0" dirty="0" smtClean="0"/>
              <a:t>вмінь та навичок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</a:pPr>
            <a:r>
              <a:rPr lang="uk-UA" b="1" i="0" dirty="0" smtClean="0"/>
              <a:t>першої допомоги</a:t>
            </a:r>
            <a:r>
              <a:rPr lang="uk-UA" i="0" dirty="0" smtClean="0"/>
              <a:t>.</a:t>
            </a:r>
            <a:endParaRPr lang="ru-RU" i="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01625"/>
            <a:ext cx="8424862" cy="1462088"/>
          </a:xfrm>
        </p:spPr>
        <p:txBody>
          <a:bodyPr/>
          <a:lstStyle/>
          <a:p>
            <a:pPr>
              <a:defRPr/>
            </a:pPr>
            <a:r>
              <a:rPr lang="uk-UA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 уроках захисту Вітчизни та   </a:t>
            </a:r>
            <a:br>
              <a:rPr lang="uk-UA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основ здоров'я  </a:t>
            </a:r>
            <a:br>
              <a:rPr lang="uk-UA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має місце формування  </a:t>
            </a:r>
            <a:br>
              <a:rPr lang="uk-UA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інформаційної компетентності</a:t>
            </a:r>
            <a:r>
              <a:rPr lang="uk-UA" sz="2800" dirty="0" smtClean="0"/>
              <a:t> </a:t>
            </a:r>
            <a:endParaRPr lang="ru-RU" sz="2800" dirty="0" smtClean="0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68313" y="4941888"/>
            <a:ext cx="8424862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3200" i="0" dirty="0">
                <a:solidFill>
                  <a:srgbClr val="00FF00"/>
                </a:solidFill>
                <a:latin typeface="Arial Black" pitchFamily="34" charset="0"/>
              </a:rPr>
              <a:t>               </a:t>
            </a:r>
            <a:endParaRPr lang="ru-RU" sz="32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11266" name="Picture 2" descr="C:\Documents and Settings\Admin\Мои документы\Лена док\МО\выступления на МО\Сычева И.А\Сичова фото\Сичова І.О.2014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2933964" cy="27081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8992" y="2204864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Використання сучасних</a:t>
            </a:r>
          </a:p>
          <a:p>
            <a:r>
              <a:rPr lang="uk-UA" dirty="0" smtClean="0"/>
              <a:t>т</a:t>
            </a:r>
            <a:r>
              <a:rPr lang="uk-UA" dirty="0" smtClean="0"/>
              <a:t>ехнологій</a:t>
            </a:r>
            <a:r>
              <a:rPr lang="ru-RU" dirty="0" smtClean="0"/>
              <a:t> </a:t>
            </a:r>
            <a:r>
              <a:rPr lang="ru-RU" dirty="0" smtClean="0"/>
              <a:t>та</a:t>
            </a:r>
            <a:r>
              <a:rPr lang="uk-UA" dirty="0" smtClean="0"/>
              <a:t> </a:t>
            </a:r>
            <a:r>
              <a:rPr lang="uk-UA" dirty="0" err="1" smtClean="0"/>
              <a:t>пояснювально</a:t>
            </a:r>
            <a:r>
              <a:rPr lang="uk-UA" dirty="0" smtClean="0"/>
              <a:t> – ілюстративного методу.</a:t>
            </a:r>
            <a:endParaRPr lang="ru-RU" dirty="0"/>
          </a:p>
        </p:txBody>
      </p:sp>
      <p:pic>
        <p:nvPicPr>
          <p:cNvPr id="11267" name="Picture 3" descr="C:\Documents and Settings\Admin\Мои документы\Лена док\МО\выступления на МО\Сычева И.А\Сичова фото\Сичова І.О.2014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500438"/>
            <a:ext cx="3760684" cy="28202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85800" y="908720"/>
            <a:ext cx="7772400" cy="1224135"/>
          </a:xfrm>
        </p:spPr>
        <p:txBody>
          <a:bodyPr/>
          <a:lstStyle/>
          <a:p>
            <a:r>
              <a:rPr lang="uk-UA" sz="2800" b="1" dirty="0" smtClean="0"/>
              <a:t>формування  </a:t>
            </a:r>
            <a:r>
              <a:rPr lang="uk-UA" sz="2800" b="1" dirty="0" smtClean="0"/>
              <a:t>компетенції продуктивної творчої діяльності</a:t>
            </a:r>
            <a:endParaRPr lang="ru-RU" sz="2800" dirty="0" smtClean="0"/>
          </a:p>
        </p:txBody>
      </p:sp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5357819" y="2205038"/>
            <a:ext cx="314327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uk-UA" sz="2800" b="1" i="0" dirty="0" smtClean="0"/>
          </a:p>
          <a:p>
            <a:pPr algn="ctr" eaLnBrk="1" hangingPunct="1">
              <a:buFont typeface="Wingdings" pitchFamily="2" charset="2"/>
              <a:buNone/>
            </a:pPr>
            <a:endParaRPr lang="uk-UA" sz="2800" b="1" i="0" dirty="0" smtClean="0"/>
          </a:p>
          <a:p>
            <a:pPr algn="ctr" eaLnBrk="1" hangingPunct="1">
              <a:buFont typeface="Wingdings" pitchFamily="2" charset="2"/>
              <a:buNone/>
            </a:pPr>
            <a:endParaRPr lang="uk-UA" sz="2800" b="1" i="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i="0" dirty="0" smtClean="0"/>
              <a:t>прояви </a:t>
            </a:r>
            <a:r>
              <a:rPr lang="uk-UA" sz="2800" b="1" i="0" dirty="0"/>
              <a:t>творчості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800" b="1" i="0" dirty="0"/>
              <a:t>учнів під час </a:t>
            </a:r>
            <a:r>
              <a:rPr lang="uk-UA" sz="2800" b="1" i="0" dirty="0" smtClean="0"/>
              <a:t>вивчення нового матеріалу.</a:t>
            </a:r>
            <a:endParaRPr lang="ru-RU" sz="2800" i="0" dirty="0"/>
          </a:p>
        </p:txBody>
      </p:sp>
      <p:pic>
        <p:nvPicPr>
          <p:cNvPr id="12290" name="Picture 2" descr="C:\Documents and Settings\Admin\Мои документы\Лена док\МО\выступления на МО\Сычева И.А\Сичова фото\Сичова І.О.2014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4344982" cy="325840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929687" cy="2214563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>
                <a:latin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</a:rPr>
            </a:br>
            <a:r>
              <a:rPr lang="uk-UA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Групов</a:t>
            </a:r>
            <a:r>
              <a:rPr lang="uk-UA" sz="28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 </a:t>
            </a:r>
            <a:r>
              <a:rPr lang="uk-UA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завдан</a:t>
            </a:r>
            <a:r>
              <a:rPr lang="uk-UA" sz="28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ня</a:t>
            </a:r>
            <a:r>
              <a:rPr lang="uk-UA" sz="28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спрямовані  на розвиток  комунікативної  та соціальної </a:t>
            </a:r>
            <a:r>
              <a:rPr lang="uk-UA" sz="2800" dirty="0" err="1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компетентностей</a:t>
            </a:r>
            <a:endParaRPr lang="ru-RU" sz="2800" dirty="0" smtClean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4" name="Picture 2" descr="C:\Documents and Settings\Admin\Мои документы\Лена док\МО\выступления на МО\Сычева И.А\Сичова фото\Сичова І.О.2014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6130932" cy="459773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2232248"/>
          </a:xfrm>
        </p:spPr>
        <p:txBody>
          <a:bodyPr/>
          <a:lstStyle/>
          <a:p>
            <a:r>
              <a:rPr lang="uk-UA" sz="4000" dirty="0" smtClean="0"/>
              <a:t>Виховний потенціал уроків захисту Вітчизни і основ здоров</a:t>
            </a:r>
            <a:r>
              <a:rPr lang="en-US" sz="4000" dirty="0" smtClean="0"/>
              <a:t>`</a:t>
            </a:r>
            <a:r>
              <a:rPr lang="uk-UA" sz="4000" dirty="0" smtClean="0"/>
              <a:t>я</a:t>
            </a:r>
            <a:endParaRPr lang="ru-RU" sz="40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204864"/>
            <a:ext cx="8642350" cy="4653136"/>
          </a:xfrm>
        </p:spPr>
        <p:txBody>
          <a:bodyPr/>
          <a:lstStyle/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   Розвиток вольових рис характеру, здібність швидко знаходити рішення у нестандартних ситуаціях;</a:t>
            </a:r>
          </a:p>
          <a:p>
            <a:pPr>
              <a:buNone/>
            </a:pPr>
            <a:r>
              <a:rPr lang="uk-UA" sz="2400" dirty="0" smtClean="0"/>
              <a:t>   Розвиток уваги, </a:t>
            </a:r>
            <a:r>
              <a:rPr lang="uk-UA" sz="2400" dirty="0" err="1" smtClean="0"/>
              <a:t>вит-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   </a:t>
            </a:r>
            <a:r>
              <a:rPr lang="uk-UA" sz="2400" dirty="0" err="1" smtClean="0"/>
              <a:t>римки</a:t>
            </a:r>
            <a:r>
              <a:rPr lang="uk-UA" sz="2400" dirty="0" smtClean="0"/>
              <a:t>, </a:t>
            </a:r>
            <a:r>
              <a:rPr lang="uk-UA" sz="2400" dirty="0" err="1" smtClean="0"/>
              <a:t>відповідаль-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   </a:t>
            </a:r>
            <a:r>
              <a:rPr lang="uk-UA" sz="2400" dirty="0" err="1" smtClean="0"/>
              <a:t>ності</a:t>
            </a:r>
            <a:r>
              <a:rPr lang="uk-UA" sz="2400" dirty="0" smtClean="0"/>
              <a:t>, самоконтролю і</a:t>
            </a:r>
          </a:p>
          <a:p>
            <a:pPr>
              <a:buNone/>
            </a:pPr>
            <a:r>
              <a:rPr lang="uk-UA" sz="2400" dirty="0" smtClean="0"/>
              <a:t>   </a:t>
            </a:r>
            <a:r>
              <a:rPr lang="uk-UA" sz="2400" dirty="0" err="1" smtClean="0"/>
              <a:t>самоовладання</a:t>
            </a:r>
            <a:r>
              <a:rPr lang="uk-UA" sz="2400" dirty="0" smtClean="0"/>
              <a:t>.</a:t>
            </a:r>
          </a:p>
          <a:p>
            <a:pPr>
              <a:buNone/>
            </a:pPr>
            <a:r>
              <a:rPr lang="uk-UA" sz="2400" dirty="0" smtClean="0"/>
              <a:t>   </a:t>
            </a:r>
          </a:p>
          <a:p>
            <a:pPr>
              <a:buNone/>
            </a:pPr>
            <a:r>
              <a:rPr lang="uk-UA" dirty="0" smtClean="0"/>
              <a:t> </a:t>
            </a:r>
            <a:endParaRPr lang="ru-RU" dirty="0" smtClean="0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5429250" y="1000125"/>
            <a:ext cx="3714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uk-UA" sz="2000" i="0">
              <a:latin typeface="Arial Black" pitchFamily="34" charset="0"/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sz="2800" i="0">
                <a:latin typeface="Arial Black" pitchFamily="34" charset="0"/>
              </a:rPr>
              <a:t>   </a:t>
            </a:r>
            <a:endParaRPr lang="ru-RU" sz="2800" i="0">
              <a:latin typeface="Arial Black" pitchFamily="34" charset="0"/>
            </a:endParaRPr>
          </a:p>
        </p:txBody>
      </p:sp>
      <p:pic>
        <p:nvPicPr>
          <p:cNvPr id="17409" name="Picture 1" descr="C:\Documents and Settings\Admin\Рабочий стол\Картинки для уроков\1751_d8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214818" cy="280987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424862" cy="3738563"/>
          </a:xfrm>
          <a:solidFill>
            <a:schemeClr val="tx1">
              <a:lumMod val="50000"/>
            </a:schemeClr>
          </a:solidFill>
        </p:spPr>
        <p:txBody>
          <a:bodyPr/>
          <a:lstStyle/>
          <a:p>
            <a:r>
              <a:rPr lang="en-US" sz="2800" b="1" dirty="0" smtClean="0">
                <a:latin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uk-UA" sz="2800" b="1" dirty="0" smtClean="0">
                <a:latin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</a:rPr>
            </a:br>
            <a:r>
              <a:rPr lang="uk-UA" sz="2800" b="1" dirty="0" smtClean="0">
                <a:solidFill>
                  <a:srgbClr val="00FF00"/>
                </a:solidFill>
                <a:latin typeface="Times New Roman" pitchFamily="18" charset="0"/>
              </a:rPr>
              <a:t>Результатами втілення технології формування   </a:t>
            </a:r>
            <a:br>
              <a:rPr lang="uk-UA" sz="2800" b="1" dirty="0" smtClean="0">
                <a:solidFill>
                  <a:srgbClr val="00FF00"/>
                </a:solidFill>
                <a:latin typeface="Times New Roman" pitchFamily="18" charset="0"/>
              </a:rPr>
            </a:br>
            <a:r>
              <a:rPr lang="uk-UA" sz="2800" b="1" dirty="0" smtClean="0">
                <a:solidFill>
                  <a:srgbClr val="00FF00"/>
                </a:solidFill>
                <a:latin typeface="Times New Roman" pitchFamily="18" charset="0"/>
              </a:rPr>
              <a:t>   компетенції саморозвитку та самоосвіти є :</a:t>
            </a:r>
            <a:r>
              <a:rPr lang="uk-UA" sz="2800" b="1" dirty="0" smtClean="0">
                <a:latin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</a:rPr>
            </a:br>
            <a:r>
              <a:rPr lang="uk-UA" sz="2800" b="1" dirty="0" err="1" smtClean="0">
                <a:latin typeface="Times New Roman" pitchFamily="18" charset="0"/>
              </a:rPr>
              <a:t>-розуміння</a:t>
            </a:r>
            <a:r>
              <a:rPr lang="uk-UA" sz="2800" b="1" dirty="0" smtClean="0">
                <a:latin typeface="Times New Roman" pitchFamily="18" charset="0"/>
              </a:rPr>
              <a:t> власних потреб на підставі самоаналізу, самопізнання свого організму;</a:t>
            </a:r>
            <a:br>
              <a:rPr lang="uk-UA" sz="2800" b="1" dirty="0" smtClean="0">
                <a:latin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</a:rPr>
              <a:t>- уміння частково </a:t>
            </a:r>
            <a:r>
              <a:rPr lang="uk-UA" sz="2800" b="1" dirty="0" err="1" smtClean="0">
                <a:latin typeface="Times New Roman" pitchFamily="18" charset="0"/>
              </a:rPr>
              <a:t>розв</a:t>
            </a:r>
            <a:r>
              <a:rPr lang="en-US" sz="2800" b="1" dirty="0" smtClean="0">
                <a:latin typeface="Times New Roman" pitchFamily="18" charset="0"/>
              </a:rPr>
              <a:t>`</a:t>
            </a:r>
            <a:r>
              <a:rPr lang="uk-UA" sz="2800" b="1" dirty="0" err="1" smtClean="0">
                <a:latin typeface="Times New Roman" pitchFamily="18" charset="0"/>
              </a:rPr>
              <a:t>язувати</a:t>
            </a:r>
            <a:r>
              <a:rPr lang="uk-UA" sz="2800" b="1" dirty="0" smtClean="0">
                <a:latin typeface="Times New Roman" pitchFamily="18" charset="0"/>
              </a:rPr>
              <a:t> проблеми зі здоров</a:t>
            </a:r>
            <a:r>
              <a:rPr lang="en-US" sz="2800" b="1" dirty="0" smtClean="0">
                <a:latin typeface="Times New Roman" pitchFamily="18" charset="0"/>
              </a:rPr>
              <a:t>`</a:t>
            </a:r>
            <a:r>
              <a:rPr lang="uk-UA" sz="2800" b="1" dirty="0" smtClean="0">
                <a:latin typeface="Times New Roman" pitchFamily="18" charset="0"/>
              </a:rPr>
              <a:t>ям на </a:t>
            </a:r>
            <a:r>
              <a:rPr lang="uk-UA" sz="2800" b="1" dirty="0" smtClean="0">
                <a:latin typeface="Times New Roman" pitchFamily="18" charset="0"/>
              </a:rPr>
              <a:t>основі здобутих </a:t>
            </a:r>
            <a:r>
              <a:rPr lang="uk-UA" sz="2800" b="1" dirty="0" smtClean="0">
                <a:latin typeface="Times New Roman" pitchFamily="18" charset="0"/>
              </a:rPr>
              <a:t>знань;</a:t>
            </a:r>
            <a:br>
              <a:rPr lang="uk-UA" sz="2800" b="1" dirty="0" smtClean="0">
                <a:latin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</a:rPr>
              <a:t>- підвищення інтересу дітей до </a:t>
            </a:r>
            <a:r>
              <a:rPr lang="uk-UA" sz="2800" b="1" dirty="0" smtClean="0">
                <a:latin typeface="Times New Roman" pitchFamily="18" charset="0"/>
              </a:rPr>
              <a:t>уроків, </a:t>
            </a:r>
            <a:r>
              <a:rPr lang="uk-UA" sz="2800" b="1" dirty="0" smtClean="0">
                <a:latin typeface="Times New Roman" pitchFamily="18" charset="0"/>
              </a:rPr>
              <a:t>і як наслідок, ведення здорового способу життя.</a:t>
            </a:r>
            <a:br>
              <a:rPr lang="uk-UA" sz="2800" b="1" dirty="0" smtClean="0">
                <a:latin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</a:rPr>
              <a:t/>
            </a:r>
            <a:br>
              <a:rPr lang="uk-UA" sz="2800" b="1" dirty="0" smtClean="0">
                <a:latin typeface="Times New Roman" pitchFamily="18" charset="0"/>
              </a:rPr>
            </a:br>
            <a:r>
              <a:rPr lang="en-US" sz="2800" b="1" dirty="0" smtClean="0">
                <a:cs typeface="Times New Roman" pitchFamily="18" charset="0"/>
              </a:rPr>
              <a:t/>
            </a:r>
            <a:br>
              <a:rPr lang="en-US" sz="2800" b="1" dirty="0" smtClean="0">
                <a:cs typeface="Times New Roman" pitchFamily="18" charset="0"/>
              </a:rPr>
            </a:br>
            <a:endParaRPr lang="ru-RU" sz="2800" b="1" dirty="0" smtClean="0">
              <a:cs typeface="Times New Roman" pitchFamily="18" charset="0"/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468313" y="3716338"/>
            <a:ext cx="8675687" cy="3141662"/>
          </a:xfrm>
        </p:spPr>
        <p:txBody>
          <a:bodyPr/>
          <a:lstStyle/>
          <a:p>
            <a:pPr>
              <a:buFontTx/>
              <a:buNone/>
            </a:pPr>
            <a:endParaRPr lang="uk-UA" dirty="0" smtClean="0">
              <a:cs typeface="Times New Roman" pitchFamily="18" charset="0"/>
            </a:endParaRPr>
          </a:p>
          <a:p>
            <a:pPr>
              <a:buFontTx/>
              <a:buNone/>
            </a:pPr>
            <a:endParaRPr lang="ru-RU" dirty="0" smtClean="0"/>
          </a:p>
        </p:txBody>
      </p:sp>
      <p:pic>
        <p:nvPicPr>
          <p:cNvPr id="15362" name="Picture 2" descr="C:\Documents and Settings\Admin\Мои документы\Лена док\Картинки и анимации\анимашки 2\MC90023243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357694"/>
            <a:ext cx="1735137" cy="1852613"/>
          </a:xfrm>
          <a:prstGeom prst="rect">
            <a:avLst/>
          </a:prstGeom>
          <a:noFill/>
        </p:spPr>
      </p:pic>
      <p:graphicFrame>
        <p:nvGraphicFramePr>
          <p:cNvPr id="15363" name="Object 14"/>
          <p:cNvGraphicFramePr>
            <a:graphicFrameLocks noChangeAspect="1"/>
          </p:cNvGraphicFramePr>
          <p:nvPr/>
        </p:nvGraphicFramePr>
        <p:xfrm>
          <a:off x="928662" y="4214818"/>
          <a:ext cx="2892722" cy="2307560"/>
        </p:xfrm>
        <a:graphic>
          <a:graphicData uri="http://schemas.openxmlformats.org/presentationml/2006/ole">
            <p:oleObj spid="_x0000_s15363" name="Document" r:id="rId5" imgW="5940087" imgH="4739203" progId="Word.Document.8">
              <p:embed/>
            </p:oleObj>
          </a:graphicData>
        </a:graphic>
      </p:graphicFrame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Мои документы\Лена док\Фото с уроков\Фото отчет  ШМО 28.01.15\IMG_1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643182"/>
            <a:ext cx="4786403" cy="3589436"/>
          </a:xfrm>
          <a:prstGeom prst="rect">
            <a:avLst/>
          </a:prstGeom>
          <a:noFill/>
        </p:spPr>
      </p:pic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14313"/>
            <a:ext cx="4895850" cy="1127125"/>
          </a:xfrm>
        </p:spPr>
        <p:txBody>
          <a:bodyPr/>
          <a:lstStyle/>
          <a:p>
            <a:r>
              <a:rPr lang="ru-RU" sz="3600" dirty="0" smtClean="0"/>
              <a:t>Ми – за здоровий </a:t>
            </a:r>
            <a:r>
              <a:rPr lang="ru-RU" sz="3600" dirty="0" err="1" smtClean="0"/>
              <a:t>спосіб</a:t>
            </a:r>
            <a:r>
              <a:rPr lang="ru-RU" sz="3600" dirty="0" smtClean="0"/>
              <a:t> </a:t>
            </a:r>
            <a:r>
              <a:rPr lang="ru-RU" sz="3600" dirty="0" err="1" smtClean="0"/>
              <a:t>життя</a:t>
            </a:r>
            <a:r>
              <a:rPr lang="ru-RU" sz="3600" dirty="0" smtClean="0"/>
              <a:t>!</a:t>
            </a:r>
          </a:p>
        </p:txBody>
      </p:sp>
      <p:sp>
        <p:nvSpPr>
          <p:cNvPr id="74769" name="WordArt 17"/>
          <p:cNvSpPr>
            <a:spLocks noChangeArrowheads="1" noChangeShapeType="1" noTextEdit="1"/>
          </p:cNvSpPr>
          <p:nvPr/>
        </p:nvSpPr>
        <p:spPr bwMode="auto">
          <a:xfrm rot="1148807">
            <a:off x="3140289" y="1706730"/>
            <a:ext cx="5403528" cy="2464160"/>
          </a:xfrm>
          <a:prstGeom prst="rect">
            <a:avLst/>
          </a:prstGeom>
          <a:noFill/>
        </p:spPr>
        <p:txBody>
          <a:bodyPr wrap="none" fromWordArt="1">
            <a:prstTxWarp prst="textWave1">
              <a:avLst>
                <a:gd name="adj1" fmla="val 14856"/>
                <a:gd name="adj2" fmla="val 2829"/>
              </a:avLst>
            </a:prstTxWarp>
          </a:bodyPr>
          <a:lstStyle/>
          <a:p>
            <a:pPr algn="ctr">
              <a:defRPr/>
            </a:pPr>
            <a:r>
              <a:rPr lang="ru-RU" sz="3600" i="0" kern="10" dirty="0">
                <a:ln w="9525">
                  <a:noFill/>
                  <a:round/>
                  <a:headEnd/>
                  <a:tailEnd/>
                </a:ln>
                <a:solidFill>
                  <a:srgbClr val="99FFCC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Будьте </a:t>
            </a:r>
            <a:r>
              <a:rPr lang="ru-RU" sz="3600" i="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99FFCC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здорові</a:t>
            </a:r>
            <a:r>
              <a:rPr lang="ru-RU" sz="3600" i="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4251193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ru-RU" sz="3600" i="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4251193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747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"/>
          <p:cNvSpPr>
            <a:spLocks noGrp="1" noChangeArrowheads="1"/>
          </p:cNvSpPr>
          <p:nvPr>
            <p:ph type="title"/>
          </p:nvPr>
        </p:nvSpPr>
        <p:spPr>
          <a:xfrm>
            <a:off x="642910" y="-285114"/>
            <a:ext cx="8501090" cy="5416868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uk-UA" sz="2800" dirty="0" smtClean="0"/>
              <a:t>  </a:t>
            </a:r>
            <a:br>
              <a:rPr lang="uk-UA" sz="2800" dirty="0" smtClean="0"/>
            </a:br>
            <a:r>
              <a:rPr lang="uk-UA" sz="2800" dirty="0" smtClean="0"/>
              <a:t>              </a:t>
            </a:r>
            <a:r>
              <a:rPr lang="uk-UA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У 1983 році  я закінчила Бердянський педагогічний інститут за фахом “ Вчитель початкових класів. ” У серпні того ж року прийшла працювати до школи № 69. До 1999 року працювала вчителем початкових класів, потім перейшла на викладання захисту Вітчизни та основ здоров'я.  </a:t>
            </a:r>
            <a:br>
              <a:rPr lang="uk-UA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uk-UA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 </a:t>
            </a:r>
            <a:br>
              <a:rPr lang="uk-UA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uk-UA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                           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b="1" dirty="0" smtClean="0">
                <a:solidFill>
                  <a:srgbClr val="0000FF"/>
                </a:solidFill>
              </a:rPr>
              <a:t/>
            </a:r>
            <a:br>
              <a:rPr lang="uk-UA" sz="2400" b="1" dirty="0" smtClean="0">
                <a:solidFill>
                  <a:srgbClr val="0000FF"/>
                </a:solidFill>
              </a:rPr>
            </a:br>
            <a:r>
              <a:rPr lang="uk-UA" sz="1800" dirty="0" smtClean="0">
                <a:solidFill>
                  <a:srgbClr val="33CCCC"/>
                </a:solidFill>
              </a:rPr>
              <a:t> </a:t>
            </a:r>
            <a:endParaRPr lang="ru-RU" sz="1800" dirty="0" smtClean="0">
              <a:solidFill>
                <a:srgbClr val="33CCCC"/>
              </a:solidFill>
            </a:endParaRPr>
          </a:p>
        </p:txBody>
      </p:sp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3429000" y="3071810"/>
            <a:ext cx="49292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i="0" dirty="0" smtClean="0">
                <a:solidFill>
                  <a:srgbClr val="FFFF00"/>
                </a:solidFill>
              </a:rPr>
              <a:t>Маю </a:t>
            </a:r>
            <a:r>
              <a:rPr lang="uk-UA" sz="2800" i="0" dirty="0">
                <a:solidFill>
                  <a:srgbClr val="FFFF00"/>
                </a:solidFill>
              </a:rPr>
              <a:t>першу кваліфікаційну категорію  та  стаж </a:t>
            </a:r>
            <a:r>
              <a:rPr lang="uk-UA" sz="2800" i="0" dirty="0" smtClean="0">
                <a:solidFill>
                  <a:srgbClr val="FFFF00"/>
                </a:solidFill>
              </a:rPr>
              <a:t>роботи 31 рік.</a:t>
            </a:r>
            <a:r>
              <a:rPr lang="uk-UA" sz="2800" i="0" dirty="0">
                <a:solidFill>
                  <a:srgbClr val="FFFF00"/>
                </a:solidFill>
              </a:rPr>
              <a:t/>
            </a:r>
            <a:br>
              <a:rPr lang="uk-UA" sz="2800" i="0" dirty="0">
                <a:solidFill>
                  <a:srgbClr val="FFFF00"/>
                </a:solidFill>
              </a:rPr>
            </a:br>
            <a:r>
              <a:rPr lang="uk-UA" sz="2800" i="0" dirty="0">
                <a:solidFill>
                  <a:srgbClr val="FFFF00"/>
                </a:solidFill>
              </a:rPr>
              <a:t>Нагороджена </a:t>
            </a:r>
            <a:r>
              <a:rPr lang="uk-UA" sz="2800" i="0" dirty="0" smtClean="0">
                <a:solidFill>
                  <a:srgbClr val="FFFF00"/>
                </a:solidFill>
              </a:rPr>
              <a:t>грамотою </a:t>
            </a:r>
            <a:r>
              <a:rPr lang="uk-UA" sz="2800" i="0" dirty="0">
                <a:solidFill>
                  <a:srgbClr val="FFFF00"/>
                </a:solidFill>
              </a:rPr>
              <a:t>обласного  УО (</a:t>
            </a:r>
            <a:r>
              <a:rPr lang="uk-UA" sz="2800" i="0" dirty="0" smtClean="0">
                <a:solidFill>
                  <a:srgbClr val="FFFF00"/>
                </a:solidFill>
              </a:rPr>
              <a:t>2010р).</a:t>
            </a:r>
            <a:endParaRPr lang="uk-UA" sz="2800" i="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Admin\Мои документы\Лена док\МО\выступления на МО\Сычева И.А\Сичова фото\Сичова І.О.2014 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2664296" cy="32403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536" y="301625"/>
            <a:ext cx="7560840" cy="4063479"/>
          </a:xfrm>
        </p:spPr>
        <p:txBody>
          <a:bodyPr/>
          <a:lstStyle/>
          <a:p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chemeClr val="folHlink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rgbClr val="33CCCC"/>
                </a:solidFill>
                <a:latin typeface="Times New Roman" pitchFamily="18" charset="0"/>
              </a:rPr>
              <a:t>«Мы не всегда можем сделать будущее лучшим для наших детей, но мы всегда можем их к нему подготовить.»</a:t>
            </a:r>
            <a:br>
              <a:rPr lang="ru-RU" dirty="0" smtClean="0">
                <a:solidFill>
                  <a:srgbClr val="33CCCC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rgbClr val="33CCCC"/>
                </a:solidFill>
                <a:latin typeface="Times New Roman" pitchFamily="18" charset="0"/>
              </a:rPr>
              <a:t>                       </a:t>
            </a:r>
            <a:r>
              <a:rPr lang="ru-RU" sz="3600" dirty="0" smtClean="0">
                <a:solidFill>
                  <a:srgbClr val="33CCCC"/>
                </a:solidFill>
                <a:latin typeface="Times New Roman" pitchFamily="18" charset="0"/>
              </a:rPr>
              <a:t> Франклин Рузвельт</a:t>
            </a:r>
            <a:r>
              <a:rPr lang="ru-RU" dirty="0" smtClean="0">
                <a:solidFill>
                  <a:srgbClr val="33CCCC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rgbClr val="33CCCC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33CCCC"/>
                </a:solidFill>
                <a:latin typeface="Times New Roman" pitchFamily="18" charset="0"/>
              </a:rPr>
              <a:t>    </a:t>
            </a:r>
            <a:br>
              <a:rPr lang="ru-RU" sz="2800" dirty="0" smtClean="0">
                <a:solidFill>
                  <a:srgbClr val="33CCCC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33CCCC"/>
                </a:solidFill>
                <a:latin typeface="Times New Roman" pitchFamily="18" charset="0"/>
              </a:rPr>
              <a:t>                                                          </a:t>
            </a:r>
            <a:br>
              <a:rPr lang="ru-RU" sz="2800" dirty="0" smtClean="0">
                <a:solidFill>
                  <a:srgbClr val="33CCCC"/>
                </a:solidFill>
                <a:latin typeface="Times New Roman" pitchFamily="18" charset="0"/>
              </a:rPr>
            </a:br>
            <a:endParaRPr lang="ru-RU" dirty="0" smtClean="0">
              <a:solidFill>
                <a:srgbClr val="33CCCC"/>
              </a:solidFill>
            </a:endParaRPr>
          </a:p>
        </p:txBody>
      </p:sp>
      <p:pic>
        <p:nvPicPr>
          <p:cNvPr id="2050" name="Picture 2" descr="C:\Documents and Settings\Admin\Мои документы\Лена док\Картинки и анимации\23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4627027" cy="19383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6"/>
          <p:cNvSpPr>
            <a:spLocks noGrp="1"/>
          </p:cNvSpPr>
          <p:nvPr>
            <p:ph idx="1"/>
          </p:nvPr>
        </p:nvSpPr>
        <p:spPr>
          <a:xfrm>
            <a:off x="2843213" y="260350"/>
            <a:ext cx="6300787" cy="659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4000" dirty="0" smtClean="0"/>
              <a:t>  </a:t>
            </a:r>
            <a:endParaRPr lang="en-US" sz="4000" dirty="0" smtClean="0"/>
          </a:p>
          <a:p>
            <a:pPr>
              <a:buFont typeface="Wingdings" pitchFamily="2" charset="2"/>
              <a:buNone/>
            </a:pPr>
            <a:r>
              <a:rPr lang="en-US" sz="4000" dirty="0" smtClean="0"/>
              <a:t> </a:t>
            </a:r>
            <a:r>
              <a:rPr lang="uk-UA" sz="4000" dirty="0" smtClean="0"/>
              <a:t>  Освіта, компетентність і здоровий спосіб </a:t>
            </a:r>
            <a:r>
              <a:rPr lang="uk-UA" sz="4000" dirty="0" smtClean="0"/>
              <a:t>життя </a:t>
            </a:r>
            <a:r>
              <a:rPr lang="uk-UA" sz="4000" dirty="0" smtClean="0"/>
              <a:t>повинні домінувати серед важливих факторів з</a:t>
            </a:r>
            <a:r>
              <a:rPr lang="uk-UA" sz="4000" b="1" dirty="0" smtClean="0"/>
              <a:t>береження</a:t>
            </a:r>
            <a:r>
              <a:rPr lang="uk-UA" sz="4000" dirty="0" smtClean="0">
                <a:latin typeface="Arial" charset="0"/>
              </a:rPr>
              <a:t> </a:t>
            </a:r>
            <a:r>
              <a:rPr lang="uk-UA" sz="4000" dirty="0" smtClean="0"/>
              <a:t>здоров</a:t>
            </a:r>
            <a:r>
              <a:rPr lang="en-US" sz="4000" dirty="0" smtClean="0"/>
              <a:t>`</a:t>
            </a:r>
            <a:r>
              <a:rPr lang="uk-UA" sz="4000" dirty="0" smtClean="0"/>
              <a:t>я.</a:t>
            </a:r>
          </a:p>
          <a:p>
            <a:endParaRPr lang="ru-RU" dirty="0" smtClean="0"/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85875"/>
            <a:ext cx="2881312" cy="420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395536" y="1556792"/>
            <a:ext cx="8286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1" eaLnBrk="1" hangingPunct="1">
              <a:defRPr/>
            </a:pPr>
            <a:endParaRPr lang="en-US" i="0" dirty="0">
              <a:solidFill>
                <a:srgbClr val="33CCCC"/>
              </a:solidFill>
              <a:latin typeface="Arial Black" pitchFamily="34" charset="0"/>
            </a:endParaRPr>
          </a:p>
          <a:p>
            <a:pPr lvl="1" eaLnBrk="1" hangingPunct="1">
              <a:defRPr/>
            </a:pPr>
            <a:endParaRPr lang="uk-UA" i="0" dirty="0" smtClean="0">
              <a:solidFill>
                <a:srgbClr val="33CCCC"/>
              </a:solidFill>
              <a:latin typeface="Arial Black" pitchFamily="34" charset="0"/>
            </a:endParaRPr>
          </a:p>
          <a:p>
            <a:pPr lvl="1" eaLnBrk="1" hangingPunct="1">
              <a:defRPr/>
            </a:pPr>
            <a:r>
              <a:rPr lang="uk-UA" i="0" dirty="0" smtClean="0">
                <a:solidFill>
                  <a:srgbClr val="33CCCC"/>
                </a:solidFill>
                <a:latin typeface="Arial Black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uk-UA" i="0" dirty="0" smtClean="0">
                <a:solidFill>
                  <a:srgbClr val="33CCCC"/>
                </a:solidFill>
                <a:latin typeface="Arial Black" pitchFamily="34" charset="0"/>
              </a:rPr>
              <a:t>♦  пошук </a:t>
            </a:r>
            <a:r>
              <a:rPr lang="uk-UA" i="0" dirty="0">
                <a:solidFill>
                  <a:srgbClr val="33CCCC"/>
                </a:solidFill>
                <a:latin typeface="Arial Black" pitchFamily="34" charset="0"/>
              </a:rPr>
              <a:t>дієвих методів і прийомів, які </a:t>
            </a:r>
            <a:endParaRPr lang="en-US" i="0" dirty="0">
              <a:solidFill>
                <a:srgbClr val="33CCCC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uk-UA" i="0" dirty="0">
                <a:solidFill>
                  <a:srgbClr val="33CCCC"/>
                </a:solidFill>
                <a:latin typeface="Arial Black" pitchFamily="34" charset="0"/>
              </a:rPr>
              <a:t>        </a:t>
            </a:r>
            <a:r>
              <a:rPr lang="uk-UA" i="0" dirty="0" smtClean="0">
                <a:solidFill>
                  <a:srgbClr val="33CCCC"/>
                </a:solidFill>
                <a:latin typeface="Arial Black" pitchFamily="34" charset="0"/>
              </a:rPr>
              <a:t>допомагають </a:t>
            </a:r>
            <a:r>
              <a:rPr lang="uk-UA" i="0" dirty="0">
                <a:solidFill>
                  <a:srgbClr val="33CCCC"/>
                </a:solidFill>
                <a:latin typeface="Arial Black" pitchFamily="34" charset="0"/>
              </a:rPr>
              <a:t>створенню у учнів </a:t>
            </a:r>
            <a:endParaRPr lang="en-US" i="0" dirty="0">
              <a:solidFill>
                <a:srgbClr val="33CCCC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uk-UA" i="0" dirty="0">
                <a:solidFill>
                  <a:srgbClr val="33CCCC"/>
                </a:solidFill>
                <a:latin typeface="Arial Black" pitchFamily="34" charset="0"/>
              </a:rPr>
              <a:t>        </a:t>
            </a:r>
            <a:r>
              <a:rPr lang="uk-UA" i="0" dirty="0" smtClean="0">
                <a:solidFill>
                  <a:srgbClr val="33CCCC"/>
                </a:solidFill>
                <a:latin typeface="Arial Black" pitchFamily="34" charset="0"/>
              </a:rPr>
              <a:t>стійкої </a:t>
            </a:r>
            <a:r>
              <a:rPr lang="uk-UA" i="0" dirty="0">
                <a:solidFill>
                  <a:srgbClr val="33CCCC"/>
                </a:solidFill>
                <a:latin typeface="Arial Black" pitchFamily="34" charset="0"/>
              </a:rPr>
              <a:t>мотивації до самоосвітньої </a:t>
            </a:r>
            <a:r>
              <a:rPr lang="uk-UA" i="0" dirty="0" smtClean="0">
                <a:solidFill>
                  <a:srgbClr val="33CCCC"/>
                </a:solidFill>
                <a:latin typeface="Arial Black" pitchFamily="34" charset="0"/>
              </a:rPr>
              <a:t>        </a:t>
            </a:r>
          </a:p>
          <a:p>
            <a:pPr eaLnBrk="1" hangingPunct="1">
              <a:defRPr/>
            </a:pPr>
            <a:r>
              <a:rPr lang="uk-UA" i="0" dirty="0" smtClean="0">
                <a:solidFill>
                  <a:srgbClr val="33CCCC"/>
                </a:solidFill>
                <a:latin typeface="Arial Black" pitchFamily="34" charset="0"/>
              </a:rPr>
              <a:t>       </a:t>
            </a:r>
            <a:r>
              <a:rPr lang="uk-UA" i="0" dirty="0" smtClean="0">
                <a:solidFill>
                  <a:srgbClr val="33CCCC"/>
                </a:solidFill>
                <a:latin typeface="Arial Black" pitchFamily="34" charset="0"/>
              </a:rPr>
              <a:t> </a:t>
            </a:r>
            <a:r>
              <a:rPr lang="uk-UA" i="0" dirty="0" smtClean="0">
                <a:solidFill>
                  <a:srgbClr val="33CCCC"/>
                </a:solidFill>
                <a:latin typeface="Arial Black" pitchFamily="34" charset="0"/>
              </a:rPr>
              <a:t>діяльності на уроках;</a:t>
            </a:r>
            <a:endParaRPr lang="en-US" i="0" dirty="0">
              <a:solidFill>
                <a:srgbClr val="33CCCC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uk-UA" i="0" dirty="0">
              <a:solidFill>
                <a:srgbClr val="33CCCC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uk-UA" i="0" dirty="0">
                <a:solidFill>
                  <a:srgbClr val="33CCCC"/>
                </a:solidFill>
                <a:latin typeface="Arial Black" pitchFamily="34" charset="0"/>
              </a:rPr>
              <a:t>    ♦  </a:t>
            </a:r>
            <a:r>
              <a:rPr lang="uk-UA" i="0" dirty="0" smtClean="0">
                <a:solidFill>
                  <a:srgbClr val="33CCCC"/>
                </a:solidFill>
                <a:latin typeface="Arial Black" pitchFamily="34" charset="0"/>
              </a:rPr>
              <a:t>формування </a:t>
            </a:r>
            <a:r>
              <a:rPr lang="uk-UA" i="0" dirty="0">
                <a:solidFill>
                  <a:srgbClr val="33CCCC"/>
                </a:solidFill>
                <a:latin typeface="Arial Black" pitchFamily="34" charset="0"/>
              </a:rPr>
              <a:t>у учнів </a:t>
            </a:r>
            <a:r>
              <a:rPr lang="uk-UA" i="0" dirty="0" smtClean="0">
                <a:solidFill>
                  <a:srgbClr val="33CCCC"/>
                </a:solidFill>
                <a:latin typeface="Arial Black" pitchFamily="34" charset="0"/>
              </a:rPr>
              <a:t>навичок </a:t>
            </a:r>
            <a:r>
              <a:rPr lang="uk-UA" i="0" dirty="0" err="1" smtClean="0">
                <a:solidFill>
                  <a:srgbClr val="33CCCC"/>
                </a:solidFill>
                <a:latin typeface="Arial Black" pitchFamily="34" charset="0"/>
              </a:rPr>
              <a:t>моделюван-</a:t>
            </a:r>
            <a:endParaRPr lang="uk-UA" i="0" dirty="0" smtClean="0">
              <a:solidFill>
                <a:srgbClr val="33CCCC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uk-UA" i="0" dirty="0" smtClean="0">
                <a:solidFill>
                  <a:srgbClr val="33CCCC"/>
                </a:solidFill>
                <a:latin typeface="Arial Black" pitchFamily="34" charset="0"/>
              </a:rPr>
              <a:t> </a:t>
            </a:r>
            <a:r>
              <a:rPr lang="uk-UA" i="0" dirty="0" smtClean="0">
                <a:solidFill>
                  <a:srgbClr val="33CCCC"/>
                </a:solidFill>
                <a:latin typeface="Arial Black" pitchFamily="34" charset="0"/>
              </a:rPr>
              <a:t>       </a:t>
            </a:r>
            <a:r>
              <a:rPr lang="uk-UA" i="0" dirty="0" err="1" smtClean="0">
                <a:solidFill>
                  <a:srgbClr val="33CCCC"/>
                </a:solidFill>
                <a:latin typeface="Arial Black" pitchFamily="34" charset="0"/>
              </a:rPr>
              <a:t>ння</a:t>
            </a:r>
            <a:r>
              <a:rPr lang="uk-UA" i="0" dirty="0" smtClean="0">
                <a:solidFill>
                  <a:srgbClr val="33CCCC"/>
                </a:solidFill>
                <a:latin typeface="Arial Black" pitchFamily="34" charset="0"/>
              </a:rPr>
              <a:t> і виконання прийомів першої </a:t>
            </a:r>
            <a:r>
              <a:rPr lang="uk-UA" i="0" dirty="0" err="1" smtClean="0">
                <a:solidFill>
                  <a:srgbClr val="33CCCC"/>
                </a:solidFill>
                <a:latin typeface="Arial Black" pitchFamily="34" charset="0"/>
              </a:rPr>
              <a:t>допо-</a:t>
            </a:r>
            <a:endParaRPr lang="uk-UA" i="0" dirty="0" smtClean="0">
              <a:solidFill>
                <a:srgbClr val="33CCCC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uk-UA" i="0" dirty="0" smtClean="0">
                <a:solidFill>
                  <a:srgbClr val="33CCCC"/>
                </a:solidFill>
                <a:latin typeface="Arial Black" pitchFamily="34" charset="0"/>
              </a:rPr>
              <a:t> </a:t>
            </a:r>
            <a:r>
              <a:rPr lang="uk-UA" i="0" dirty="0" smtClean="0">
                <a:solidFill>
                  <a:srgbClr val="33CCCC"/>
                </a:solidFill>
                <a:latin typeface="Arial Black" pitchFamily="34" charset="0"/>
              </a:rPr>
              <a:t>       </a:t>
            </a:r>
            <a:r>
              <a:rPr lang="uk-UA" i="0" dirty="0" err="1" smtClean="0">
                <a:solidFill>
                  <a:srgbClr val="33CCCC"/>
                </a:solidFill>
                <a:latin typeface="Arial Black" pitchFamily="34" charset="0"/>
              </a:rPr>
              <a:t>моги</a:t>
            </a:r>
            <a:r>
              <a:rPr lang="uk-UA" i="0" dirty="0" smtClean="0">
                <a:solidFill>
                  <a:srgbClr val="33CCCC"/>
                </a:solidFill>
                <a:latin typeface="Arial Black" pitchFamily="34" charset="0"/>
              </a:rPr>
              <a:t> </a:t>
            </a:r>
            <a:r>
              <a:rPr lang="uk-UA" i="0" dirty="0" smtClean="0">
                <a:solidFill>
                  <a:srgbClr val="33CCCC"/>
                </a:solidFill>
                <a:latin typeface="Arial Black" pitchFamily="34" charset="0"/>
              </a:rPr>
              <a:t>у </a:t>
            </a:r>
            <a:r>
              <a:rPr lang="uk-UA" i="0" dirty="0">
                <a:solidFill>
                  <a:srgbClr val="33CCCC"/>
                </a:solidFill>
                <a:latin typeface="Arial Black" pitchFamily="34" charset="0"/>
              </a:rPr>
              <a:t>повсякденному </a:t>
            </a:r>
            <a:r>
              <a:rPr lang="uk-UA" i="0" dirty="0" smtClean="0">
                <a:solidFill>
                  <a:srgbClr val="33CCCC"/>
                </a:solidFill>
                <a:latin typeface="Arial Black" pitchFamily="34" charset="0"/>
              </a:rPr>
              <a:t>житті.</a:t>
            </a:r>
            <a:endParaRPr lang="uk-UA" i="0" dirty="0">
              <a:solidFill>
                <a:srgbClr val="33CCCC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uk-UA" i="0" dirty="0">
              <a:solidFill>
                <a:srgbClr val="33CCCC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uk-UA" i="0" dirty="0">
                <a:solidFill>
                  <a:srgbClr val="33CCCC"/>
                </a:solidFill>
                <a:latin typeface="Arial Black" pitchFamily="34" charset="0"/>
              </a:rPr>
              <a:t>         </a:t>
            </a:r>
            <a:endParaRPr lang="en-US" i="0" dirty="0">
              <a:solidFill>
                <a:srgbClr val="33CCCC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uk-UA" i="0" dirty="0">
                <a:solidFill>
                  <a:srgbClr val="33CCCC"/>
                </a:solidFill>
                <a:latin typeface="Arial Black" pitchFamily="34" charset="0"/>
              </a:rPr>
              <a:t>                 </a:t>
            </a: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4572000" y="0"/>
            <a:ext cx="43211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uk-UA" sz="4800" b="1" dirty="0">
                <a:solidFill>
                  <a:srgbClr val="0099FF"/>
                </a:solidFill>
              </a:rPr>
              <a:t>М</a:t>
            </a:r>
            <a:r>
              <a:rPr lang="uk-UA" sz="4800" b="1" dirty="0">
                <a:solidFill>
                  <a:srgbClr val="0099FF"/>
                </a:solidFill>
                <a:latin typeface="Bradley Hand ITC" pitchFamily="66" charset="0"/>
              </a:rPr>
              <a:t>ета моєї самоосвіти:</a:t>
            </a:r>
            <a:endParaRPr lang="ru-RU" sz="4800" b="1" dirty="0">
              <a:solidFill>
                <a:srgbClr val="0099FF"/>
              </a:solidFill>
              <a:latin typeface="Bradley Hand ITC" pitchFamily="66" charset="0"/>
            </a:endParaRPr>
          </a:p>
        </p:txBody>
      </p:sp>
      <p:pic>
        <p:nvPicPr>
          <p:cNvPr id="3075" name="Picture 3" descr="C:\Documents and Settings\Admin\Мои документы\Лена док\Картинки и анимации\анимашки 2\f091f5262da3a0658f664efae342399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46855"/>
            <a:ext cx="2000264" cy="18980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1938" y="301625"/>
            <a:ext cx="4714904" cy="6199188"/>
          </a:xfrm>
        </p:spPr>
        <p:txBody>
          <a:bodyPr/>
          <a:lstStyle/>
          <a:p>
            <a:pPr eaLnBrk="1" hangingPunct="1"/>
            <a:r>
              <a:rPr lang="uk-UA" sz="3600" dirty="0" smtClean="0">
                <a:solidFill>
                  <a:schemeClr val="tx1"/>
                </a:solidFill>
              </a:rPr>
              <a:t>Пріоритети моєї   </a:t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uk-UA" sz="3600" dirty="0" smtClean="0">
                <a:solidFill>
                  <a:schemeClr val="tx1"/>
                </a:solidFill>
              </a:rPr>
              <a:t> педагогічної  </a:t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uk-UA" sz="3600" dirty="0" smtClean="0">
                <a:solidFill>
                  <a:schemeClr val="tx1"/>
                </a:solidFill>
              </a:rPr>
              <a:t> діяльності</a:t>
            </a:r>
            <a:r>
              <a:rPr lang="uk-UA" sz="3600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sz="2800" dirty="0" smtClean="0"/>
              <a:t>застосування  </a:t>
            </a:r>
            <a:br>
              <a:rPr lang="uk-UA" sz="2800" dirty="0" smtClean="0"/>
            </a:br>
            <a:r>
              <a:rPr lang="uk-UA" sz="2800" dirty="0" smtClean="0"/>
              <a:t> активних форм  </a:t>
            </a:r>
            <a:br>
              <a:rPr lang="uk-UA" sz="2800" dirty="0" smtClean="0"/>
            </a:br>
            <a:r>
              <a:rPr lang="uk-UA" sz="2800" dirty="0" smtClean="0"/>
              <a:t> навчання з метою  </a:t>
            </a:r>
            <a:br>
              <a:rPr lang="uk-UA" sz="2800" dirty="0" smtClean="0"/>
            </a:br>
            <a:r>
              <a:rPr lang="uk-UA" sz="2800" dirty="0" smtClean="0"/>
              <a:t> формування </a:t>
            </a:r>
            <a:br>
              <a:rPr lang="uk-UA" sz="2800" dirty="0" smtClean="0"/>
            </a:br>
            <a:r>
              <a:rPr lang="uk-UA" sz="2800" dirty="0" smtClean="0"/>
              <a:t> компетенції саморозвитку та самоосвіти  у </a:t>
            </a:r>
            <a:br>
              <a:rPr lang="uk-UA" sz="2800" dirty="0" smtClean="0"/>
            </a:br>
            <a:r>
              <a:rPr lang="uk-UA" sz="2800" dirty="0" smtClean="0"/>
              <a:t> учнів на уроках захисту Вітчизни і основ здоров'я.</a:t>
            </a:r>
            <a:endParaRPr lang="ru-RU" sz="2800" dirty="0" smtClean="0"/>
          </a:p>
        </p:txBody>
      </p:sp>
      <p:pic>
        <p:nvPicPr>
          <p:cNvPr id="4098" name="Picture 2" descr="C:\Documents and Settings\Admin\Мои документы\Лена док\МО\выступления на МО\Сычева И.А\Сичова фото\Сичова І.О.2014 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3606800" cy="65119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96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468313" y="476250"/>
            <a:ext cx="8461375" cy="611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uk-UA" sz="2800" b="1" i="0" dirty="0">
                <a:solidFill>
                  <a:srgbClr val="33CCCC"/>
                </a:solidFill>
              </a:rPr>
              <a:t>        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uk-UA" sz="2800" b="1" i="0" dirty="0">
                <a:solidFill>
                  <a:srgbClr val="33CCCC"/>
                </a:solidFill>
              </a:rPr>
              <a:t>    </a:t>
            </a:r>
            <a:r>
              <a:rPr lang="uk-UA" sz="3600" i="0" dirty="0">
                <a:solidFill>
                  <a:srgbClr val="00FF00"/>
                </a:solidFill>
              </a:rPr>
              <a:t>Актуальність</a:t>
            </a:r>
            <a:endParaRPr lang="en-US" sz="3600" i="0" dirty="0">
              <a:solidFill>
                <a:srgbClr val="00FF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uk-UA" sz="3600" i="0" dirty="0">
                <a:solidFill>
                  <a:srgbClr val="00FF00"/>
                </a:solidFill>
              </a:rPr>
              <a:t>     досвіду               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sz="3600" i="0" dirty="0" smtClean="0">
                <a:solidFill>
                  <a:srgbClr val="00FF00"/>
                </a:solidFill>
              </a:rPr>
              <a:t>                            </a:t>
            </a:r>
            <a:endParaRPr lang="uk-UA" sz="3600" i="0" dirty="0">
              <a:solidFill>
                <a:srgbClr val="00FF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uk-UA" sz="3600" i="0" dirty="0">
              <a:solidFill>
                <a:srgbClr val="00FF00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</a:pPr>
            <a:endParaRPr lang="uk-UA" sz="2800" b="1" i="0" dirty="0" smtClean="0">
              <a:solidFill>
                <a:srgbClr val="33CCCC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uk-UA" sz="2800" b="1" i="0" dirty="0" smtClean="0">
                <a:solidFill>
                  <a:srgbClr val="33CCCC"/>
                </a:solidFill>
              </a:rPr>
              <a:t>Залучення </a:t>
            </a:r>
            <a:r>
              <a:rPr lang="uk-UA" sz="2800" b="1" i="0" dirty="0">
                <a:solidFill>
                  <a:srgbClr val="33CCCC"/>
                </a:solidFill>
              </a:rPr>
              <a:t>школярів до творчої активної діяльності</a:t>
            </a:r>
            <a:r>
              <a:rPr lang="uk-UA" sz="2800" b="1" i="0" dirty="0" smtClean="0">
                <a:solidFill>
                  <a:srgbClr val="33CCCC"/>
                </a:solidFill>
              </a:rPr>
              <a:t>, </a:t>
            </a:r>
            <a:r>
              <a:rPr lang="uk-UA" sz="2800" b="1" i="0" dirty="0">
                <a:solidFill>
                  <a:srgbClr val="33CCCC"/>
                </a:solidFill>
              </a:rPr>
              <a:t>впевненого вибору </a:t>
            </a:r>
            <a:r>
              <a:rPr lang="uk-UA" sz="2800" b="1" i="0" dirty="0" smtClean="0">
                <a:solidFill>
                  <a:srgbClr val="33CCCC"/>
                </a:solidFill>
              </a:rPr>
              <a:t>способу життя.</a:t>
            </a:r>
            <a:endParaRPr lang="uk-UA" sz="2800" b="1" i="0" dirty="0">
              <a:solidFill>
                <a:srgbClr val="33CCCC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uk-UA" sz="2800" b="1" i="0" dirty="0">
              <a:solidFill>
                <a:srgbClr val="33CCCC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ru-RU" sz="2800" b="1" i="0" dirty="0">
              <a:solidFill>
                <a:srgbClr val="33CCCC"/>
              </a:solidFill>
            </a:endParaRPr>
          </a:p>
        </p:txBody>
      </p:sp>
      <p:pic>
        <p:nvPicPr>
          <p:cNvPr id="5123" name="Picture 3" descr="C:\Documents and Settings\Admin\Мои документы\Лена док\Картинки и анимации\футбол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772816"/>
            <a:ext cx="2286016" cy="224029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1198563"/>
          </a:xfrm>
        </p:spPr>
        <p:txBody>
          <a:bodyPr/>
          <a:lstStyle/>
          <a:p>
            <a:r>
              <a:rPr lang="uk-UA" b="1" i="1" dirty="0" smtClean="0">
                <a:latin typeface="Berlin Sans FB" pitchFamily="34" charset="0"/>
              </a:rPr>
              <a:t> </a:t>
            </a:r>
            <a:r>
              <a:rPr lang="uk-UA" b="1" i="1" dirty="0" smtClean="0">
                <a:latin typeface="Berlin Sans FB" pitchFamily="34" charset="0"/>
              </a:rPr>
              <a:t>Провідна ідея досвіду</a:t>
            </a:r>
            <a:endParaRPr lang="ru-RU" b="1" i="1" dirty="0" smtClean="0">
              <a:latin typeface="Berlin Sans FB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348880"/>
            <a:ext cx="8501062" cy="3456384"/>
          </a:xfrm>
        </p:spPr>
        <p:txBody>
          <a:bodyPr/>
          <a:lstStyle/>
          <a:p>
            <a:pPr>
              <a:buFontTx/>
              <a:buNone/>
            </a:pPr>
            <a:r>
              <a:rPr lang="uk-UA" dirty="0" smtClean="0"/>
              <a:t>       </a:t>
            </a:r>
            <a:r>
              <a:rPr lang="uk-UA" dirty="0" smtClean="0"/>
              <a:t>Новий </a:t>
            </a:r>
            <a:r>
              <a:rPr lang="uk-UA" dirty="0" smtClean="0"/>
              <a:t>підхід до викладання захисту Вітчизни – орієнтація на кожного учня, як особистість, на розвиток його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 за допомогою інноваційних технологій.</a:t>
            </a:r>
            <a:endParaRPr lang="ru-RU" dirty="0" smtClean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Лена док\МО\выступления на МО\Сычева И.А\Сичова фото\IMG_1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643314"/>
            <a:ext cx="3273412" cy="2454809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8748713" cy="982663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i="1" dirty="0" smtClean="0">
                <a:latin typeface="Berlin Sans FB" pitchFamily="34" charset="0"/>
              </a:rPr>
              <a:t>          </a:t>
            </a:r>
            <a:br>
              <a:rPr lang="uk-UA" sz="4000" b="1" i="1" dirty="0" smtClean="0">
                <a:latin typeface="Berlin Sans FB" pitchFamily="34" charset="0"/>
              </a:rPr>
            </a:br>
            <a:r>
              <a:rPr lang="uk-UA" sz="4000" b="1" i="1" dirty="0" smtClean="0">
                <a:latin typeface="Berlin Sans FB" pitchFamily="34" charset="0"/>
              </a:rPr>
              <a:t/>
            </a:r>
            <a:br>
              <a:rPr lang="uk-UA" sz="4000" b="1" i="1" dirty="0" smtClean="0">
                <a:latin typeface="Berlin Sans FB" pitchFamily="34" charset="0"/>
              </a:rPr>
            </a:br>
            <a:r>
              <a:rPr lang="uk-UA" sz="4000" b="1" i="1" dirty="0" smtClean="0">
                <a:latin typeface="Berlin Sans FB" pitchFamily="34" charset="0"/>
              </a:rPr>
              <a:t/>
            </a:r>
            <a:br>
              <a:rPr lang="uk-UA" sz="4000" b="1" i="1" dirty="0" smtClean="0">
                <a:latin typeface="Berlin Sans FB" pitchFamily="34" charset="0"/>
              </a:rPr>
            </a:br>
            <a:r>
              <a:rPr lang="uk-UA" sz="4000" b="1" i="1" dirty="0" smtClean="0">
                <a:latin typeface="Berlin Sans FB" pitchFamily="34" charset="0"/>
              </a:rPr>
              <a:t/>
            </a:r>
            <a:br>
              <a:rPr lang="uk-UA" sz="4000" b="1" i="1" dirty="0" smtClean="0">
                <a:latin typeface="Berlin Sans FB" pitchFamily="34" charset="0"/>
              </a:rPr>
            </a:br>
            <a:r>
              <a:rPr lang="uk-UA" sz="4000" b="1" i="1" dirty="0" smtClean="0">
                <a:latin typeface="Berlin Sans FB" pitchFamily="34" charset="0"/>
              </a:rPr>
              <a:t/>
            </a:r>
            <a:br>
              <a:rPr lang="uk-UA" sz="4000" b="1" i="1" dirty="0" smtClean="0">
                <a:latin typeface="Berlin Sans FB" pitchFamily="34" charset="0"/>
              </a:rPr>
            </a:br>
            <a:r>
              <a:rPr lang="uk-UA" sz="4000" b="1" i="1" dirty="0" smtClean="0">
                <a:latin typeface="Berlin Sans FB" pitchFamily="34" charset="0"/>
              </a:rPr>
              <a:t>        </a:t>
            </a:r>
            <a:br>
              <a:rPr lang="uk-UA" sz="4000" b="1" i="1" dirty="0" smtClean="0">
                <a:latin typeface="Berlin Sans FB" pitchFamily="34" charset="0"/>
              </a:rPr>
            </a:br>
            <a:r>
              <a:rPr lang="uk-UA" sz="4000" b="1" i="1" dirty="0" smtClean="0">
                <a:latin typeface="Berlin Sans FB" pitchFamily="34" charset="0"/>
              </a:rPr>
              <a:t/>
            </a:r>
            <a:br>
              <a:rPr lang="uk-UA" sz="4000" b="1" i="1" dirty="0" smtClean="0">
                <a:latin typeface="Berlin Sans FB" pitchFamily="34" charset="0"/>
              </a:rPr>
            </a:br>
            <a:r>
              <a:rPr lang="uk-UA" sz="4000" b="1" i="1" dirty="0" smtClean="0">
                <a:latin typeface="Berlin Sans FB" pitchFamily="34" charset="0"/>
              </a:rPr>
              <a:t>            </a:t>
            </a:r>
            <a:r>
              <a:rPr lang="uk-UA" sz="40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rlin Sans FB" pitchFamily="34" charset="0"/>
              </a:rPr>
              <a:t>Задачи</a:t>
            </a:r>
            <a:r>
              <a:rPr lang="uk-UA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rlin Sans FB" pitchFamily="34" charset="0"/>
              </a:rPr>
              <a:t> досвіду </a:t>
            </a:r>
            <a:r>
              <a:rPr lang="uk-UA" sz="4000" b="1" i="1" dirty="0" smtClean="0">
                <a:latin typeface="Berlin Sans FB" pitchFamily="34" charset="0"/>
              </a:rPr>
              <a:t/>
            </a:r>
            <a:br>
              <a:rPr lang="uk-UA" sz="4000" b="1" i="1" dirty="0" smtClean="0">
                <a:latin typeface="Berlin Sans FB" pitchFamily="34" charset="0"/>
              </a:rPr>
            </a:br>
            <a:r>
              <a:rPr lang="uk-UA" sz="4000" b="1" i="1" dirty="0" smtClean="0">
                <a:latin typeface="Berlin Sans FB" pitchFamily="34" charset="0"/>
              </a:rPr>
              <a:t>- </a:t>
            </a:r>
            <a:r>
              <a:rPr lang="uk-UA" sz="2800" b="1" i="1" dirty="0" smtClean="0"/>
              <a:t>підбір та реалізація  ефективних форм навчання на уроках;</a:t>
            </a:r>
            <a:br>
              <a:rPr lang="uk-UA" sz="2800" b="1" i="1" dirty="0" smtClean="0"/>
            </a:br>
            <a:r>
              <a:rPr lang="uk-UA" sz="2800" b="1" i="1" dirty="0" smtClean="0"/>
              <a:t/>
            </a:r>
            <a:br>
              <a:rPr lang="uk-UA" sz="2800" b="1" i="1" dirty="0" smtClean="0"/>
            </a:br>
            <a:r>
              <a:rPr lang="uk-UA" sz="2800" b="1" i="1" dirty="0" smtClean="0"/>
              <a:t>- озброєння школярів знаннями щодо збереження свого здоров</a:t>
            </a:r>
            <a:r>
              <a:rPr lang="en-US" sz="2800" b="1" i="1" dirty="0" smtClean="0"/>
              <a:t>`</a:t>
            </a:r>
            <a:r>
              <a:rPr lang="uk-UA" sz="2800" b="1" i="1" dirty="0" smtClean="0"/>
              <a:t>я;</a:t>
            </a:r>
            <a:br>
              <a:rPr lang="uk-UA" sz="2800" b="1" i="1" dirty="0" smtClean="0"/>
            </a:br>
            <a:r>
              <a:rPr lang="uk-UA" sz="2800" b="1" i="1" dirty="0" smtClean="0"/>
              <a:t/>
            </a:r>
            <a:br>
              <a:rPr lang="uk-UA" sz="2800" b="1" i="1" dirty="0" smtClean="0"/>
            </a:br>
            <a:r>
              <a:rPr lang="uk-UA" sz="2800" b="1" i="1" dirty="0" smtClean="0"/>
              <a:t>- формування переконань </a:t>
            </a:r>
            <a:br>
              <a:rPr lang="uk-UA" sz="2800" b="1" i="1" dirty="0" smtClean="0"/>
            </a:br>
            <a:r>
              <a:rPr lang="uk-UA" sz="2800" b="1" i="1" dirty="0" smtClean="0"/>
              <a:t>у здоровому способі життя.</a:t>
            </a:r>
            <a:r>
              <a:rPr lang="uk-UA" sz="4000" b="1" i="1" dirty="0" smtClean="0"/>
              <a:t>   </a:t>
            </a:r>
            <a:endParaRPr lang="ru-RU" sz="4000" i="1" dirty="0" smtClean="0"/>
          </a:p>
        </p:txBody>
      </p:sp>
      <p:sp>
        <p:nvSpPr>
          <p:cNvPr id="25603" name="Прямоугольник 24"/>
          <p:cNvSpPr>
            <a:spLocks noChangeArrowheads="1"/>
          </p:cNvSpPr>
          <p:nvPr/>
        </p:nvSpPr>
        <p:spPr bwMode="auto">
          <a:xfrm rot="10800000" flipV="1">
            <a:off x="468313" y="1057275"/>
            <a:ext cx="7559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2000">
              <a:solidFill>
                <a:srgbClr val="FF8E1D"/>
              </a:solidFill>
              <a:latin typeface="Arial Black" pitchFamily="34" charset="0"/>
            </a:endParaRPr>
          </a:p>
          <a:p>
            <a:r>
              <a:rPr lang="uk-UA" sz="2000">
                <a:solidFill>
                  <a:srgbClr val="FF8E1D"/>
                </a:solidFill>
                <a:latin typeface="Arial Black" pitchFamily="34" charset="0"/>
              </a:rPr>
              <a:t>  </a:t>
            </a:r>
            <a:endParaRPr lang="ru-RU" sz="2000">
              <a:solidFill>
                <a:srgbClr val="FF8E1D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2788</TotalTime>
  <Words>369</Words>
  <Application>Microsoft Office PowerPoint</Application>
  <PresentationFormat>Экран (4:3)</PresentationFormat>
  <Paragraphs>103</Paragraphs>
  <Slides>19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Салют</vt:lpstr>
      <vt:lpstr>Document</vt:lpstr>
      <vt:lpstr>                  Творчій звіт           вчителя захисту Вітчизни  </vt:lpstr>
      <vt:lpstr>                 У 1983 році  я закінчила Бердянський педагогічний інститут за фахом “ Вчитель початкових класів. ” У серпні того ж року прийшла працювати до школи № 69. До 1999 року працювала вчителем початкових класів, потім перейшла на викладання захисту Вітчизни та основ здоров'я.                                      </vt:lpstr>
      <vt:lpstr>   «Мы не всегда можем сделать будущее лучшим для наших детей, но мы всегда можем их к нему подготовить.»                         Франклин Рузвельт                                                                 </vt:lpstr>
      <vt:lpstr>Слайд 4</vt:lpstr>
      <vt:lpstr>Слайд 5</vt:lpstr>
      <vt:lpstr>Пріоритети моєї     педагогічної    діяльності   застосування    активних форм    навчання з метою    формування   компетенції саморозвитку та самоосвіти  у   учнів на уроках захисту Вітчизни і основ здоров'я.</vt:lpstr>
      <vt:lpstr>Слайд 7</vt:lpstr>
      <vt:lpstr> Провідна ідея досвіду</vt:lpstr>
      <vt:lpstr>                                     Задачи досвіду  - підбір та реалізація  ефективних форм навчання на уроках;  - озброєння школярів знаннями щодо збереження свого здоров`я;  - формування переконань  у здоровому способі життя.   </vt:lpstr>
      <vt:lpstr>Слайд 10</vt:lpstr>
      <vt:lpstr>  Мотивація здорового способу життя   спрямована на корекцію :     - духовно-морального стану учнів       -  психофізіологічного      - функціонального                     </vt:lpstr>
      <vt:lpstr>Запорукою впровадження компетенції саморозвитку та самоосвіти  є</vt:lpstr>
      <vt:lpstr>Вагомим фактором  формування  компетенції саморозвитку та самоосвіти у учнів є потреба у практичних вправах.</vt:lpstr>
      <vt:lpstr> На уроках захисту Вітчизни та     основ здоров'я    має місце формування    інформаційної компетентності </vt:lpstr>
      <vt:lpstr>формування  компетенції продуктивної творчої діяльності</vt:lpstr>
      <vt:lpstr>                   Групові  завдання, спрямовані  на розвиток  комунікативної  та соціальної компетентностей</vt:lpstr>
      <vt:lpstr>Виховний потенціал уроків захисту Вітчизни і основ здоров`я</vt:lpstr>
      <vt:lpstr>     Результатами втілення технології формування       компетенції саморозвитку та самоосвіти є : -розуміння власних потреб на підставі самоаналізу, самопізнання свого організму; - уміння частково розв`язувати проблеми зі здоров`ям на основі здобутих знань; - підвищення інтересу дітей до уроків, і як наслідок, ведення здорового способу життя.   </vt:lpstr>
      <vt:lpstr>Ми – за здоровий спосіб життя!</vt:lpstr>
    </vt:vector>
  </TitlesOfParts>
  <Company>ZOIPPO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CIIT</dc:creator>
  <cp:lastModifiedBy>Андрей</cp:lastModifiedBy>
  <cp:revision>239</cp:revision>
  <cp:lastPrinted>1601-01-01T00:00:00Z</cp:lastPrinted>
  <dcterms:created xsi:type="dcterms:W3CDTF">2007-11-30T08:17:25Z</dcterms:created>
  <dcterms:modified xsi:type="dcterms:W3CDTF">2015-02-09T19:09:11Z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